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65" r:id="rId4"/>
  </p:sldMasterIdLst>
  <p:notesMasterIdLst>
    <p:notesMasterId r:id="rId27"/>
  </p:notesMasterIdLst>
  <p:handoutMasterIdLst>
    <p:handoutMasterId r:id="rId28"/>
  </p:handoutMasterIdLst>
  <p:sldIdLst>
    <p:sldId id="2611" r:id="rId5"/>
    <p:sldId id="2147483423" r:id="rId6"/>
    <p:sldId id="2147483422" r:id="rId7"/>
    <p:sldId id="2147483424" r:id="rId8"/>
    <p:sldId id="2147483425" r:id="rId9"/>
    <p:sldId id="2147483427" r:id="rId10"/>
    <p:sldId id="2147483428" r:id="rId11"/>
    <p:sldId id="2147483429" r:id="rId12"/>
    <p:sldId id="2147483430" r:id="rId13"/>
    <p:sldId id="2147483431" r:id="rId14"/>
    <p:sldId id="2147483432" r:id="rId15"/>
    <p:sldId id="2147483433" r:id="rId16"/>
    <p:sldId id="2147483434" r:id="rId17"/>
    <p:sldId id="2147483435" r:id="rId18"/>
    <p:sldId id="2147483436" r:id="rId19"/>
    <p:sldId id="2147483437" r:id="rId20"/>
    <p:sldId id="2147483438" r:id="rId21"/>
    <p:sldId id="2147483439" r:id="rId22"/>
    <p:sldId id="2147483441" r:id="rId23"/>
    <p:sldId id="2147483440" r:id="rId24"/>
    <p:sldId id="2147483442" r:id="rId25"/>
    <p:sldId id="2147483443" r:id="rId2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E2525A-5001-46A3-BBFA-0952F5572B89}">
          <p14:sldIdLst>
            <p14:sldId id="2611"/>
            <p14:sldId id="2147483423"/>
            <p14:sldId id="2147483422"/>
            <p14:sldId id="2147483424"/>
            <p14:sldId id="2147483425"/>
            <p14:sldId id="2147483427"/>
            <p14:sldId id="2147483428"/>
            <p14:sldId id="2147483429"/>
            <p14:sldId id="2147483430"/>
            <p14:sldId id="2147483431"/>
            <p14:sldId id="2147483432"/>
            <p14:sldId id="2147483433"/>
            <p14:sldId id="2147483434"/>
            <p14:sldId id="2147483435"/>
            <p14:sldId id="2147483436"/>
            <p14:sldId id="2147483437"/>
            <p14:sldId id="2147483438"/>
            <p14:sldId id="2147483439"/>
            <p14:sldId id="2147483441"/>
            <p14:sldId id="2147483440"/>
            <p14:sldId id="2147483442"/>
            <p14:sldId id="2147483443"/>
          </p14:sldIdLst>
        </p14:section>
        <p14:section name="无标题节" id="{DC81C664-8230-43FE-A53C-ED467BAE13D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Jacky Zou 鄒嘉駿" initials="JZ鄒" lastIdx="1" clrIdx="0">
    <p:extLst>
      <p:ext uri="{19B8F6BF-5375-455C-9EA6-DF929625EA0E}">
        <p15:presenceInfo xmlns:p15="http://schemas.microsoft.com/office/powerpoint/2012/main" userId="S-1-5-21-842205988-4106145928-440537475-260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DAF2D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6814" autoAdjust="0"/>
  </p:normalViewPr>
  <p:slideViewPr>
    <p:cSldViewPr>
      <p:cViewPr varScale="1">
        <p:scale>
          <a:sx n="111" d="100"/>
          <a:sy n="111" d="100"/>
        </p:scale>
        <p:origin x="123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592" y="6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892480"/>
            <a:ext cx="2971800" cy="2515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FDD86-143A-4048-9C65-F3FDD72A2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56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91731-7319-4D28-9D42-AFE228C63F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幻灯片图像占位符 7">
            <a:extLst>
              <a:ext uri="{FF2B5EF4-FFF2-40B4-BE49-F238E27FC236}">
                <a16:creationId xmlns:a16="http://schemas.microsoft.com/office/drawing/2014/main" id="{47AC41BC-AA63-4DFA-A3EE-9BBF9326A2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840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16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81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2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1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252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56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69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85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95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929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62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31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38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79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4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1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01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1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81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58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BB91-B27D-3AD4-9202-0CC633B1E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A31BCB63-A898-A46F-F5F2-101ECA3AB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F97F19-5B51-C6C6-84A4-B18AE7841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639C26-CD93-E608-9FEF-F86E2338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F94D32-D78B-4EA6-A5A4-86D7E324B9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504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7595" y="5155596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47595" y="967771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447595" y="5722334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1779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6000" y="908720"/>
            <a:ext cx="11520000" cy="54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967541" y="0"/>
            <a:ext cx="9916683" cy="76470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468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400" kern="0"/>
              <a:t>单击此处编辑母版标题样式</a:t>
            </a:r>
            <a:endParaRPr lang="zh-CN" altLang="en-US" sz="4400" kern="0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554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84299" y="844265"/>
            <a:ext cx="3099925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5360" y="844265"/>
            <a:ext cx="820201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967541" y="0"/>
            <a:ext cx="9916683" cy="764704"/>
          </a:xfrm>
          <a:prstGeom prst="rect">
            <a:avLst/>
          </a:prstGeom>
        </p:spPr>
        <p:txBody>
          <a:bodyPr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468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/>
              <a:t>单击此处编辑母版标题样式</a:t>
            </a:r>
            <a:endParaRPr lang="zh-CN" altLang="en-US" sz="3200" kern="0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37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36000" y="824243"/>
            <a:ext cx="11520000" cy="56810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6487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31371" y="908721"/>
            <a:ext cx="5568000" cy="52174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08721"/>
            <a:ext cx="5568000" cy="52174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771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176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836712"/>
            <a:ext cx="11521280" cy="54006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 marL="742950" indent="-285750">
              <a:buFont typeface="Wingdings" panose="05000000000000000000" pitchFamily="2" charset="2"/>
              <a:buChar char="Ø"/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0" y="6521579"/>
            <a:ext cx="2735627" cy="344659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kumimoji="0" sz="1400" kern="1200">
                <a:solidFill>
                  <a:schemeClr val="accent2"/>
                </a:solidFill>
                <a:effectLst/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en-US" altLang="zh-CN" sz="1400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23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6000" y="908720"/>
            <a:ext cx="11520000" cy="234329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 marL="742950" indent="-285750">
              <a:buFont typeface="Wingdings" panose="05000000000000000000" pitchFamily="2" charset="2"/>
              <a:buChar char="Ø"/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336000" y="3573016"/>
            <a:ext cx="11520000" cy="281754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sz="2400"/>
            </a:lvl1pPr>
            <a:lvl2pPr marL="742950" indent="-285750">
              <a:buFont typeface="Wingdings" panose="05000000000000000000" pitchFamily="2" charset="2"/>
              <a:buChar char="Ø"/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9844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468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00468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077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0" y="1600201"/>
            <a:ext cx="5568619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5680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937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5360" y="980728"/>
            <a:ext cx="55680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5360" y="1620490"/>
            <a:ext cx="5568000" cy="450567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88021" y="972914"/>
            <a:ext cx="556800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8021" y="1620489"/>
            <a:ext cx="5568000" cy="450567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956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59563" y="0"/>
            <a:ext cx="9313035" cy="764704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0009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122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effectLst/>
                <a:latin typeface="+mn-lt"/>
              </a:defRPr>
            </a:lvl1pPr>
          </a:lstStyle>
          <a:p>
            <a:pPr>
              <a:defRPr/>
            </a:pPr>
            <a:fld id="{11D2F60A-D231-4886-8DEA-C8086AED8C85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068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836712"/>
            <a:ext cx="428532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7861" y="854075"/>
            <a:ext cx="7008779" cy="567126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5361" y="1998763"/>
            <a:ext cx="428532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0512492" y="6525345"/>
            <a:ext cx="1679509" cy="340893"/>
          </a:xfrm>
        </p:spPr>
        <p:txBody>
          <a:bodyPr anchor="b"/>
          <a:lstStyle>
            <a:lvl1pPr algn="r"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0516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896601" y="6356351"/>
            <a:ext cx="1200151" cy="365125"/>
          </a:xfrm>
          <a:prstGeom prst="rect">
            <a:avLst/>
          </a:prstGeom>
        </p:spPr>
        <p:txBody>
          <a:bodyPr/>
          <a:lstStyle>
            <a:lvl1pPr algn="l">
              <a:buFont typeface="Wingdings" pitchFamily="2" charset="2"/>
              <a:buNone/>
              <a:defRPr kumimoji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srgbClr val="5184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51848E"/>
              </a:solidFill>
            </a:endParaRPr>
          </a:p>
        </p:txBody>
      </p:sp>
      <p:pic>
        <p:nvPicPr>
          <p:cNvPr id="2051" name="Picture 8" descr="PPT模板-英文原版内页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" y="9525"/>
            <a:ext cx="1218776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PPT模板-英文原版内页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" y="9525"/>
            <a:ext cx="1218776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PT模板-英文原版内页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8" y="9525"/>
            <a:ext cx="1218776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09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6" r:id="rId1"/>
    <p:sldLayoutId id="2147485067" r:id="rId2"/>
    <p:sldLayoutId id="2147485068" r:id="rId3"/>
    <p:sldLayoutId id="2147485069" r:id="rId4"/>
    <p:sldLayoutId id="2147485070" r:id="rId5"/>
    <p:sldLayoutId id="2147485071" r:id="rId6"/>
    <p:sldLayoutId id="2147485072" r:id="rId7"/>
    <p:sldLayoutId id="2147485073" r:id="rId8"/>
    <p:sldLayoutId id="2147485074" r:id="rId9"/>
    <p:sldLayoutId id="2147485075" r:id="rId10"/>
    <p:sldLayoutId id="2147485076" r:id="rId11"/>
    <p:sldLayoutId id="2147485077" r:id="rId12"/>
    <p:sldLayoutId id="2147485078" r:id="rId13"/>
    <p:sldLayoutId id="2147485079" r:id="rId14"/>
    <p:sldLayoutId id="2147485080" r:id="rId15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0" Type="http://schemas.openxmlformats.org/officeDocument/2006/relationships/image" Target="../media/image10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情境工程（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Engineering</a:t>
            </a:r>
            <a:r>
              <a:rPr lang="zh-CN" altLang="en-US" b="1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由於使用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思考代碼和改寫代碼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每次需重新說明和提供資料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GPT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沒有上下文聯動和整體編碼思路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於是朝向情境工程前進改寫代碼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加快初次提供給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時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縮短與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互動的時間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產生高質量的代碼與結果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z="1400" b="1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情境工程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是把與 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LLM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的互動模式，從單一指令的發送，重新框架為對其整體工作記憶體的全盤管理 提示工程專注於使用者下達的指令，而情境工程則致力於建構模型運作的完整資訊生態系。</a:t>
            </a:r>
            <a:endParaRPr lang="en-US" altLang="zh-CN" sz="1400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AI LLM </a:t>
            </a:r>
            <a:r>
              <a:rPr kumimoji="1" lang="en-US" altLang="zh-TW" sz="2800" kern="1200" dirty="0"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6F85C-1FFC-70D6-A296-15115C50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89" y="2206492"/>
            <a:ext cx="5133141" cy="4431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37C3D-5CCF-2BCD-097C-9AFCD264A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7" y="1948628"/>
            <a:ext cx="3995689" cy="457671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912D58-F97D-82AE-8AA8-456D24E57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44678"/>
              </p:ext>
            </p:extLst>
          </p:nvPr>
        </p:nvGraphicFramePr>
        <p:xfrm>
          <a:off x="551384" y="2488262"/>
          <a:ext cx="2134558" cy="385548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42678">
                  <a:extLst>
                    <a:ext uri="{9D8B030D-6E8A-4147-A177-3AD203B41FA5}">
                      <a16:colId xmlns:a16="http://schemas.microsoft.com/office/drawing/2014/main" val="240238086"/>
                    </a:ext>
                  </a:extLst>
                </a:gridCol>
                <a:gridCol w="745940">
                  <a:extLst>
                    <a:ext uri="{9D8B030D-6E8A-4147-A177-3AD203B41FA5}">
                      <a16:colId xmlns:a16="http://schemas.microsoft.com/office/drawing/2014/main" val="818360559"/>
                    </a:ext>
                  </a:extLst>
                </a:gridCol>
                <a:gridCol w="745940">
                  <a:extLst>
                    <a:ext uri="{9D8B030D-6E8A-4147-A177-3AD203B41FA5}">
                      <a16:colId xmlns:a16="http://schemas.microsoft.com/office/drawing/2014/main" val="2046931063"/>
                    </a:ext>
                  </a:extLst>
                </a:gridCol>
              </a:tblGrid>
              <a:tr h="79397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維度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提示工程 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Prompt Engineering)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情境工程 </a:t>
                      </a:r>
                      <a:r>
                        <a:rPr lang="en-US" altLang="zh-TW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Context Engineering)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4212709891"/>
                  </a:ext>
                </a:extLst>
              </a:tr>
              <a:tr h="43063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範疇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單一指令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整體資訊生態系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3655744412"/>
                  </a:ext>
                </a:extLst>
              </a:tr>
              <a:tr h="79397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優化單次輸出品質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確保在多任務和多會話中的一致性與可靠性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3354490191"/>
                  </a:ext>
                </a:extLst>
              </a:tr>
              <a:tr h="61230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本質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靜態、手工撰寫的指令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動態、系統組裝的資訊負載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3879764017"/>
                  </a:ext>
                </a:extLst>
              </a:tr>
              <a:tr h="61230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類比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提出一個問題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準備一份完整的簡報檔案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3768946845"/>
                  </a:ext>
                </a:extLst>
              </a:tr>
              <a:tr h="612303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核心挑戰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措辭與清晰度</a:t>
                      </a:r>
                    </a:p>
                  </a:txBody>
                  <a:tcPr marL="37970" marR="37970" marT="37970" marB="379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檢索、相關性與狀態管理</a:t>
                      </a:r>
                    </a:p>
                  </a:txBody>
                  <a:tcPr marL="37970" marR="37970" marT="37970" marB="37970" anchor="ctr"/>
                </a:tc>
                <a:extLst>
                  <a:ext uri="{0D108BD9-81ED-4DB2-BD59-A6C34878D82A}">
                    <a16:rowId xmlns:a16="http://schemas.microsoft.com/office/drawing/2014/main" val="1409485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0305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完成基礎架構搭建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準備進入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核心功能開發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下達執行提示詞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Enhance Prompt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DB266-B54E-7988-A932-658CF55B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3240360" cy="528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3E82A-E3F7-322A-CB13-4EE3496D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406273"/>
            <a:ext cx="3096344" cy="4692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993E63-105D-BA0D-E521-CB9B68561DEF}"/>
              </a:ext>
            </a:extLst>
          </p:cNvPr>
          <p:cNvSpPr txBox="1"/>
          <p:nvPr/>
        </p:nvSpPr>
        <p:spPr>
          <a:xfrm>
            <a:off x="8112224" y="3258819"/>
            <a:ext cx="3543084" cy="28392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050" dirty="0"/>
              <a:t>开始执行</a:t>
            </a:r>
            <a:r>
              <a:rPr lang="en-US" altLang="zh-CN" sz="1050" dirty="0"/>
              <a:t>Phase 2: </a:t>
            </a:r>
            <a:r>
              <a:rPr lang="zh-CN" altLang="en-US" sz="1050" dirty="0"/>
              <a:t>核心功能开发阶段。基于已完成的</a:t>
            </a:r>
            <a:r>
              <a:rPr lang="en-US" altLang="zh-CN" sz="1050" dirty="0"/>
              <a:t>Phase 1</a:t>
            </a:r>
            <a:r>
              <a:rPr lang="zh-CN" altLang="en-US" sz="1050" dirty="0"/>
              <a:t>基础架构，现在需要按照任务分解文档中的优先级顺序，开始开发核心业务功能。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zh-CN" altLang="en-US" sz="1050" dirty="0"/>
              <a:t>具体执行要求：</a:t>
            </a:r>
            <a:br>
              <a:rPr lang="zh-CN" altLang="en-US" sz="1050" dirty="0"/>
            </a:br>
            <a:r>
              <a:rPr lang="en-US" altLang="zh-CN" sz="1050" dirty="0"/>
              <a:t>1. </a:t>
            </a:r>
            <a:r>
              <a:rPr lang="zh-CN" altLang="en-US" sz="1050" dirty="0"/>
              <a:t>按照</a:t>
            </a:r>
            <a:r>
              <a:rPr lang="en-US" altLang="zh-CN" sz="1050" dirty="0"/>
              <a:t>tasks.md</a:t>
            </a:r>
            <a:r>
              <a:rPr lang="zh-CN" altLang="en-US" sz="1050" dirty="0"/>
              <a:t>文档中</a:t>
            </a:r>
            <a:r>
              <a:rPr lang="en-US" altLang="zh-CN" sz="1050" dirty="0"/>
              <a:t>Phase 2</a:t>
            </a:r>
            <a:r>
              <a:rPr lang="zh-CN" altLang="en-US" sz="1050" dirty="0"/>
              <a:t>的任务优先级顺序执行（</a:t>
            </a:r>
            <a:r>
              <a:rPr lang="en-US" altLang="zh-CN" sz="1050" dirty="0"/>
              <a:t>P0</a:t>
            </a:r>
            <a:r>
              <a:rPr lang="zh-CN" altLang="en-US" sz="1050" dirty="0"/>
              <a:t>优先级任务优先）</a:t>
            </a:r>
            <a:br>
              <a:rPr lang="zh-CN" altLang="en-US" sz="1050" dirty="0"/>
            </a:br>
            <a:r>
              <a:rPr lang="en-US" altLang="zh-CN" sz="1050" dirty="0"/>
              <a:t>2. </a:t>
            </a:r>
            <a:r>
              <a:rPr lang="zh-CN" altLang="en-US" sz="1050" dirty="0"/>
              <a:t>从</a:t>
            </a:r>
            <a:r>
              <a:rPr lang="en-US" altLang="zh-CN" sz="1050" dirty="0"/>
              <a:t>Task 2.2</a:t>
            </a:r>
            <a:r>
              <a:rPr lang="zh-CN" altLang="en-US" sz="1050" dirty="0"/>
              <a:t>开始（</a:t>
            </a:r>
            <a:r>
              <a:rPr lang="en-US" altLang="zh-CN" sz="1050" dirty="0"/>
              <a:t>Task 2.1</a:t>
            </a:r>
            <a:r>
              <a:rPr lang="zh-CN" altLang="en-US" sz="1050" dirty="0"/>
              <a:t>用户认证已在</a:t>
            </a:r>
            <a:r>
              <a:rPr lang="en-US" altLang="zh-CN" sz="1050" dirty="0"/>
              <a:t>Phase 1</a:t>
            </a:r>
            <a:r>
              <a:rPr lang="zh-CN" altLang="en-US" sz="1050" dirty="0"/>
              <a:t>完成）</a:t>
            </a:r>
            <a:br>
              <a:rPr lang="zh-CN" altLang="en-US" sz="1050" dirty="0"/>
            </a:br>
            <a:r>
              <a:rPr lang="en-US" altLang="zh-CN" sz="1050" dirty="0"/>
              <a:t>3. </a:t>
            </a:r>
            <a:r>
              <a:rPr lang="zh-CN" altLang="en-US" sz="1050" dirty="0"/>
              <a:t>每个任务完成后更新任务状态，并提交代码到</a:t>
            </a:r>
            <a:r>
              <a:rPr lang="en-US" altLang="zh-CN" sz="1050" dirty="0"/>
              <a:t>Git</a:t>
            </a:r>
            <a:r>
              <a:rPr lang="zh-CN" altLang="en-US" sz="1050" dirty="0"/>
              <a:t>仓库</a:t>
            </a:r>
            <a:br>
              <a:rPr lang="zh-CN" altLang="en-US" sz="1050" dirty="0"/>
            </a:br>
            <a:r>
              <a:rPr lang="en-US" altLang="zh-CN" sz="1050" dirty="0"/>
              <a:t>4. </a:t>
            </a:r>
            <a:r>
              <a:rPr lang="zh-CN" altLang="en-US" sz="1050" dirty="0"/>
              <a:t>集成真实的</a:t>
            </a:r>
            <a:r>
              <a:rPr lang="en-US" altLang="zh-CN" sz="1050" dirty="0"/>
              <a:t>AI</a:t>
            </a:r>
            <a:r>
              <a:rPr lang="zh-CN" altLang="en-US" sz="1050" dirty="0"/>
              <a:t>服务</a:t>
            </a:r>
            <a:r>
              <a:rPr lang="en-US" altLang="zh-CN" sz="1050" dirty="0"/>
              <a:t>API</a:t>
            </a:r>
            <a:r>
              <a:rPr lang="zh-CN" altLang="en-US" sz="1050" dirty="0"/>
              <a:t>（</a:t>
            </a:r>
            <a:r>
              <a:rPr lang="en-US" altLang="zh-CN" sz="1050" dirty="0"/>
              <a:t>OpenAI/Anthropic</a:t>
            </a:r>
            <a:r>
              <a:rPr lang="zh-CN" altLang="en-US" sz="1050" dirty="0"/>
              <a:t>）替换当前的模拟分析功能</a:t>
            </a:r>
            <a:br>
              <a:rPr lang="zh-CN" altLang="en-US" sz="1050" dirty="0"/>
            </a:br>
            <a:r>
              <a:rPr lang="en-US" altLang="zh-CN" sz="1050" dirty="0"/>
              <a:t>5. </a:t>
            </a:r>
            <a:r>
              <a:rPr lang="zh-CN" altLang="en-US" sz="1050" dirty="0"/>
              <a:t>开发专业的</a:t>
            </a:r>
            <a:r>
              <a:rPr lang="en-US" altLang="zh-CN" sz="1050" dirty="0"/>
              <a:t>UI</a:t>
            </a:r>
            <a:r>
              <a:rPr lang="zh-CN" altLang="en-US" sz="1050" dirty="0"/>
              <a:t>组件来支持提示词编辑、分析结果展示等核心功能</a:t>
            </a:r>
            <a:br>
              <a:rPr lang="zh-CN" altLang="en-US" sz="1050" dirty="0"/>
            </a:br>
            <a:r>
              <a:rPr lang="en-US" altLang="zh-CN" sz="1050" dirty="0"/>
              <a:t>6. </a:t>
            </a:r>
            <a:r>
              <a:rPr lang="zh-CN" altLang="en-US" sz="1050" dirty="0"/>
              <a:t>确保所有新功能都有相应的测试用例和文档更新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zh-CN" altLang="en-US" sz="1050" dirty="0"/>
              <a:t>请从</a:t>
            </a:r>
            <a:r>
              <a:rPr lang="en-US" altLang="zh-CN" sz="1050" dirty="0"/>
              <a:t>Task 2.2: </a:t>
            </a:r>
            <a:r>
              <a:rPr lang="zh-CN" altLang="en-US" sz="1050" dirty="0"/>
              <a:t>提示词分析引擎开发开始，实现真实的</a:t>
            </a:r>
            <a:r>
              <a:rPr lang="en-US" altLang="zh-CN" sz="1050" dirty="0"/>
              <a:t>AI</a:t>
            </a:r>
            <a:r>
              <a:rPr lang="zh-CN" altLang="en-US" sz="1050" dirty="0"/>
              <a:t>模型集成和多维度分析算法。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F7EB-578C-233E-30A0-DB5998FD7C70}"/>
              </a:ext>
            </a:extLst>
          </p:cNvPr>
          <p:cNvSpPr txBox="1"/>
          <p:nvPr/>
        </p:nvSpPr>
        <p:spPr>
          <a:xfrm>
            <a:off x="8162541" y="1862155"/>
            <a:ext cx="34424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/>
              <a:t>执行</a:t>
            </a:r>
            <a:r>
              <a:rPr lang="en-US" altLang="zh-CN" sz="1800" dirty="0"/>
              <a:t>Phase 2: </a:t>
            </a:r>
            <a:r>
              <a:rPr lang="zh-CN" altLang="en-US" sz="1800" dirty="0"/>
              <a:t>核心功能开发</a:t>
            </a:r>
            <a:endParaRPr lang="zh-TW" alt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183CABB-A7D8-0EE0-11D3-BBC46F14D2DD}"/>
              </a:ext>
            </a:extLst>
          </p:cNvPr>
          <p:cNvSpPr/>
          <p:nvPr/>
        </p:nvSpPr>
        <p:spPr bwMode="auto">
          <a:xfrm>
            <a:off x="9696400" y="2266090"/>
            <a:ext cx="360040" cy="992729"/>
          </a:xfrm>
          <a:prstGeom prst="downArrow">
            <a:avLst/>
          </a:prstGeom>
          <a:solidFill>
            <a:srgbClr val="0000CC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zh-TW" altLang="en-US" sz="12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FD5C2-CE17-3280-A34F-593192C90283}"/>
              </a:ext>
            </a:extLst>
          </p:cNvPr>
          <p:cNvSpPr txBox="1"/>
          <p:nvPr/>
        </p:nvSpPr>
        <p:spPr>
          <a:xfrm>
            <a:off x="9963649" y="25927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Enhance Prompt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074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執行核心功能開發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2.2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完成提示詞分析引擎開發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44C4E-C131-15B2-AC12-9DFB6175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15489"/>
            <a:ext cx="2724290" cy="4559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6E810-F095-A6C1-EA48-ECE51DD74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714" y="1415489"/>
            <a:ext cx="2698889" cy="4546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04F658-3725-9E53-4090-3D5A757AB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00" y="1406273"/>
            <a:ext cx="3149376" cy="46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965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執行優化建議系統開發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Task 2.3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Task 2.4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執行基礎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UI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組件開發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2.4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C1CE3-FECC-E448-251E-E9DBFFCD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2756042" cy="4508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A261D-84E5-D7E8-EFD5-EAD39C2B8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66" y="1406273"/>
            <a:ext cx="2768742" cy="4089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30A93-33A6-A59A-5A41-5AE9BD5BA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208" y="1406273"/>
            <a:ext cx="2736991" cy="4337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445119-2AF6-4712-750E-F7CE40CA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700" y="1412623"/>
            <a:ext cx="2724290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932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完成核心功能開發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總結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核心功能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下達執行提示詞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Enhance Prompt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299E1-CCA8-9F49-66BF-654AB718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2"/>
            <a:ext cx="3328578" cy="4980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304B0-5ADF-A8C0-179F-201361B0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72" y="1406271"/>
            <a:ext cx="3328578" cy="4933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C56F8-948B-55D0-B9C6-10D234AA69DE}"/>
              </a:ext>
            </a:extLst>
          </p:cNvPr>
          <p:cNvSpPr txBox="1"/>
          <p:nvPr/>
        </p:nvSpPr>
        <p:spPr>
          <a:xfrm>
            <a:off x="8112224" y="3258819"/>
            <a:ext cx="3960440" cy="31624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050" dirty="0"/>
              <a:t>开始执行</a:t>
            </a:r>
            <a:r>
              <a:rPr lang="en-US" altLang="zh-CN" sz="1050" dirty="0"/>
              <a:t>Phase 3: </a:t>
            </a:r>
            <a:r>
              <a:rPr lang="zh-CN" altLang="en-US" sz="1050" dirty="0"/>
              <a:t>高级功能开发阶段。基于已完成的</a:t>
            </a:r>
            <a:r>
              <a:rPr lang="en-US" altLang="zh-CN" sz="1050" dirty="0"/>
              <a:t>Phase 1</a:t>
            </a:r>
            <a:r>
              <a:rPr lang="zh-CN" altLang="en-US" sz="1050" dirty="0"/>
              <a:t>基础架构和</a:t>
            </a:r>
            <a:r>
              <a:rPr lang="en-US" altLang="zh-CN" sz="1050" dirty="0"/>
              <a:t>Phase 2</a:t>
            </a:r>
            <a:r>
              <a:rPr lang="zh-CN" altLang="en-US" sz="1050" dirty="0"/>
              <a:t>核心功能，现在需要按照</a:t>
            </a:r>
            <a:r>
              <a:rPr lang="en-US" altLang="zh-CN" sz="1050" dirty="0"/>
              <a:t>tasks.md</a:t>
            </a:r>
            <a:r>
              <a:rPr lang="zh-CN" altLang="en-US" sz="1050" dirty="0"/>
              <a:t>文档中</a:t>
            </a:r>
            <a:r>
              <a:rPr lang="en-US" altLang="zh-CN" sz="1050" dirty="0"/>
              <a:t>Phase 3</a:t>
            </a:r>
            <a:r>
              <a:rPr lang="zh-CN" altLang="en-US" sz="1050" dirty="0"/>
              <a:t>的任务优先级顺序，开发高级功能模块。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zh-CN" altLang="en-US" sz="1050" dirty="0"/>
              <a:t>具体执行要求：</a:t>
            </a:r>
            <a:br>
              <a:rPr lang="zh-CN" altLang="en-US" sz="1050" dirty="0"/>
            </a:br>
            <a:r>
              <a:rPr lang="en-US" altLang="zh-CN" sz="1050" dirty="0"/>
              <a:t>1. </a:t>
            </a:r>
            <a:r>
              <a:rPr lang="zh-CN" altLang="en-US" sz="1050" dirty="0"/>
              <a:t>按照</a:t>
            </a:r>
            <a:r>
              <a:rPr lang="en-US" altLang="zh-CN" sz="1050" dirty="0"/>
              <a:t>tasks.md</a:t>
            </a:r>
            <a:r>
              <a:rPr lang="zh-CN" altLang="en-US" sz="1050" dirty="0"/>
              <a:t>文档中</a:t>
            </a:r>
            <a:r>
              <a:rPr lang="en-US" altLang="zh-CN" sz="1050" dirty="0"/>
              <a:t>Phase 3</a:t>
            </a:r>
            <a:r>
              <a:rPr lang="zh-CN" altLang="en-US" sz="1050" dirty="0"/>
              <a:t>的任务优先级顺序执行（</a:t>
            </a:r>
            <a:r>
              <a:rPr lang="en-US" altLang="zh-CN" sz="1050" dirty="0"/>
              <a:t>P0</a:t>
            </a:r>
            <a:r>
              <a:rPr lang="zh-CN" altLang="en-US" sz="1050" dirty="0"/>
              <a:t>优先级任务优先）</a:t>
            </a:r>
            <a:br>
              <a:rPr lang="zh-CN" altLang="en-US" sz="1050" dirty="0"/>
            </a:br>
            <a:r>
              <a:rPr lang="en-US" altLang="zh-CN" sz="1050" dirty="0"/>
              <a:t>2. </a:t>
            </a:r>
            <a:r>
              <a:rPr lang="zh-CN" altLang="en-US" sz="1050" dirty="0"/>
              <a:t>从</a:t>
            </a:r>
            <a:r>
              <a:rPr lang="en-US" altLang="zh-CN" sz="1050" dirty="0"/>
              <a:t>Task 3.1</a:t>
            </a:r>
            <a:r>
              <a:rPr lang="zh-CN" altLang="en-US" sz="1050" dirty="0"/>
              <a:t>开始，依次完成模板库系统、协作功能、高级分析等模块</a:t>
            </a:r>
            <a:br>
              <a:rPr lang="zh-CN" altLang="en-US" sz="1050" dirty="0"/>
            </a:br>
            <a:r>
              <a:rPr lang="en-US" altLang="zh-CN" sz="1050" dirty="0"/>
              <a:t>3. </a:t>
            </a:r>
            <a:r>
              <a:rPr lang="zh-CN" altLang="en-US" sz="1050" dirty="0"/>
              <a:t>每个任务完成后更新任务状态，并提交代码到</a:t>
            </a:r>
            <a:r>
              <a:rPr lang="en-US" altLang="zh-CN" sz="1050" dirty="0"/>
              <a:t>Git</a:t>
            </a:r>
            <a:r>
              <a:rPr lang="zh-CN" altLang="en-US" sz="1050" dirty="0"/>
              <a:t>仓库</a:t>
            </a:r>
            <a:br>
              <a:rPr lang="zh-CN" altLang="en-US" sz="1050" dirty="0"/>
            </a:br>
            <a:r>
              <a:rPr lang="en-US" altLang="zh-CN" sz="1050" dirty="0"/>
              <a:t>4. </a:t>
            </a:r>
            <a:r>
              <a:rPr lang="zh-CN" altLang="en-US" sz="1050" dirty="0"/>
              <a:t>重点开发企业级功能：团队协作、权限管理、批量处理、</a:t>
            </a:r>
            <a:r>
              <a:rPr lang="en-US" altLang="zh-CN" sz="1050" dirty="0"/>
              <a:t>API</a:t>
            </a:r>
            <a:r>
              <a:rPr lang="zh-CN" altLang="en-US" sz="1050" dirty="0"/>
              <a:t>集成</a:t>
            </a:r>
            <a:br>
              <a:rPr lang="zh-CN" altLang="en-US" sz="1050" dirty="0"/>
            </a:br>
            <a:r>
              <a:rPr lang="en-US" altLang="zh-CN" sz="1050" dirty="0"/>
              <a:t>5. </a:t>
            </a:r>
            <a:r>
              <a:rPr lang="zh-CN" altLang="en-US" sz="1050" dirty="0"/>
              <a:t>实现高级</a:t>
            </a:r>
            <a:r>
              <a:rPr lang="en-US" altLang="zh-CN" sz="1050" dirty="0"/>
              <a:t>AI</a:t>
            </a:r>
            <a:r>
              <a:rPr lang="zh-CN" altLang="en-US" sz="1050" dirty="0"/>
              <a:t>分析功能：情感分析、意图识别、多语言支持</a:t>
            </a:r>
            <a:br>
              <a:rPr lang="zh-CN" altLang="en-US" sz="1050" dirty="0"/>
            </a:br>
            <a:r>
              <a:rPr lang="en-US" altLang="zh-CN" sz="1050" dirty="0"/>
              <a:t>6. </a:t>
            </a:r>
            <a:r>
              <a:rPr lang="zh-CN" altLang="en-US" sz="1050" dirty="0"/>
              <a:t>开发完整的模板生态系统：行业模板、社区分享、评价系统</a:t>
            </a:r>
            <a:br>
              <a:rPr lang="zh-CN" altLang="en-US" sz="1050" dirty="0"/>
            </a:br>
            <a:r>
              <a:rPr lang="en-US" altLang="zh-CN" sz="1050" dirty="0"/>
              <a:t>7. </a:t>
            </a:r>
            <a:r>
              <a:rPr lang="zh-CN" altLang="en-US" sz="1050" dirty="0"/>
              <a:t>确保所有新功能都有相应的测试用例、文档更新和性能优化</a:t>
            </a:r>
            <a:br>
              <a:rPr lang="zh-CN" altLang="en-US" sz="1050" dirty="0"/>
            </a:br>
            <a:r>
              <a:rPr lang="en-US" altLang="zh-CN" sz="1050" dirty="0"/>
              <a:t>8. </a:t>
            </a:r>
            <a:r>
              <a:rPr lang="zh-CN" altLang="en-US" sz="1050" dirty="0"/>
              <a:t>保持与现有系统的兼容性，确保平滑的功能扩展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zh-CN" altLang="en-US" sz="1050" dirty="0"/>
              <a:t>请从</a:t>
            </a:r>
            <a:r>
              <a:rPr lang="en-US" altLang="zh-CN" sz="1050" dirty="0"/>
              <a:t>tasks.md</a:t>
            </a:r>
            <a:r>
              <a:rPr lang="zh-CN" altLang="en-US" sz="1050" dirty="0"/>
              <a:t>中</a:t>
            </a:r>
            <a:r>
              <a:rPr lang="en-US" altLang="zh-CN" sz="1050" dirty="0"/>
              <a:t>Phase 3</a:t>
            </a:r>
            <a:r>
              <a:rPr lang="zh-CN" altLang="en-US" sz="1050" dirty="0"/>
              <a:t>的第一个任务开始，实现企业级的高级功能模块。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8FA2B-B2BD-6283-0CBA-A3203AC5D893}"/>
              </a:ext>
            </a:extLst>
          </p:cNvPr>
          <p:cNvSpPr txBox="1"/>
          <p:nvPr/>
        </p:nvSpPr>
        <p:spPr>
          <a:xfrm>
            <a:off x="8162541" y="1862155"/>
            <a:ext cx="34424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/>
              <a:t>Phase 3: </a:t>
            </a:r>
            <a:r>
              <a:rPr lang="zh-CN" altLang="en-US" dirty="0"/>
              <a:t>高级功能开发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3916A37-C962-7865-25C2-B5615421C2AF}"/>
              </a:ext>
            </a:extLst>
          </p:cNvPr>
          <p:cNvSpPr/>
          <p:nvPr/>
        </p:nvSpPr>
        <p:spPr bwMode="auto">
          <a:xfrm>
            <a:off x="9696400" y="2266090"/>
            <a:ext cx="360040" cy="992729"/>
          </a:xfrm>
          <a:prstGeom prst="downArrow">
            <a:avLst/>
          </a:prstGeom>
          <a:solidFill>
            <a:srgbClr val="0000CC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zh-TW" altLang="en-US" sz="12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3DF75-F195-490E-56DF-B154CDCAD9FA}"/>
              </a:ext>
            </a:extLst>
          </p:cNvPr>
          <p:cNvSpPr txBox="1"/>
          <p:nvPr/>
        </p:nvSpPr>
        <p:spPr>
          <a:xfrm>
            <a:off x="9963649" y="259273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Enhance Prompt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05142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執行高級功能開發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3.1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完成模板庫管理系統開發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0D578-8CC3-1763-BD8D-B73A30D7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2756042" cy="4349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FF5D3-90A8-7D24-A7EA-11B43758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66" y="1406273"/>
            <a:ext cx="2787793" cy="448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6075DC-6BDA-8B0D-773F-7CB05494E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81" y="1406273"/>
            <a:ext cx="2730640" cy="4083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E0942C-ED58-7729-3851-A66413318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121" y="1396748"/>
            <a:ext cx="2717940" cy="4369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ED0840-35E7-8067-ACBE-B204F5461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172" y="5746982"/>
            <a:ext cx="2698889" cy="8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08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3.2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執行性能監控面板開發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斷點接續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Task 3.2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繼續開發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Task3.2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完成性能監控面板開發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4E9CF-EEE0-2312-ED2D-ACB765AE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2717940" cy="45658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EE6391-80B4-97C8-7763-74921D31A179}"/>
              </a:ext>
            </a:extLst>
          </p:cNvPr>
          <p:cNvCxnSpPr/>
          <p:nvPr/>
        </p:nvCxnSpPr>
        <p:spPr bwMode="auto">
          <a:xfrm flipV="1">
            <a:off x="551384" y="3861048"/>
            <a:ext cx="432048" cy="244827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50F68E-BC45-B614-F099-E535224EE621}"/>
              </a:ext>
            </a:extLst>
          </p:cNvPr>
          <p:cNvSpPr txBox="1"/>
          <p:nvPr/>
        </p:nvSpPr>
        <p:spPr>
          <a:xfrm>
            <a:off x="551384" y="6156013"/>
            <a:ext cx="610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中間因網路或是</a:t>
            </a:r>
            <a:r>
              <a:rPr lang="en-US" altLang="zh-TW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VS Code</a:t>
            </a:r>
            <a:r>
              <a:rPr lang="zh-TW" altLang="en-US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資源不足跳掉</a:t>
            </a:r>
            <a:r>
              <a:rPr lang="en-US" altLang="zh-TW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zh-TW" altLang="en-US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可以從斷掉的地方繼續往下執行開發 </a:t>
            </a:r>
            <a:r>
              <a:rPr lang="en-US" altLang="zh-TW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zh-TW" altLang="en-US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斷點接續</a:t>
            </a:r>
            <a:r>
              <a:rPr lang="en-US" altLang="zh-TW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zh-TW" altLang="en-US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不會發生重跑然後程式碼重疊或是異常現象</a:t>
            </a:r>
            <a:r>
              <a:rPr lang="en-US" altLang="zh-TW" sz="1400" spc="-5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F3DD61-2CB7-3879-290F-2B8C6109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135" y="1406273"/>
            <a:ext cx="2711589" cy="4457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9E1479-1713-38E5-066B-5605F0FC2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82" y="1406273"/>
            <a:ext cx="2660787" cy="43118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53E56-493B-1BF4-7083-182190C7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897" y="1406273"/>
            <a:ext cx="2768742" cy="3651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26B0DF-E4E4-8A0A-A9CE-42D28CA0B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897" y="5049591"/>
            <a:ext cx="2768742" cy="17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13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執行數據可視化組件開發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3.3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完成數據可視化組件開發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06923-BD7A-AA71-6682-D0C5E80E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40768"/>
            <a:ext cx="2705239" cy="4349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E88DF-DF90-53A4-3BC4-575CA487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663" y="1340768"/>
            <a:ext cx="2698889" cy="4369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A4F2E5-5A15-6ED7-C2CF-39DB6C2C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52" y="1340768"/>
            <a:ext cx="2679838" cy="4534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790034-D29C-4EAF-1471-40CBACB18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521" y="1335735"/>
            <a:ext cx="2641736" cy="42674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7640D-0447-CDE4-3707-B74449CF20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30"/>
          <a:stretch/>
        </p:blipFill>
        <p:spPr>
          <a:xfrm>
            <a:off x="8986521" y="5564677"/>
            <a:ext cx="2641736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59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執行移動端適配開發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3.4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完成開發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完成高級功能開發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7ED15-891E-0338-6FA2-31EE4C85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40768"/>
            <a:ext cx="2730640" cy="4369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1537C-764C-09EB-6E9F-BA0312B64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1340768"/>
            <a:ext cx="2711589" cy="4559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8D7C6C-32D4-B4A7-AC49-9CB3DBDFE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309" y="1340768"/>
            <a:ext cx="2743341" cy="4540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AE7E7-F981-A0AC-0634-A0D6C1CBC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309" y="5850716"/>
            <a:ext cx="2762392" cy="863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37F65D-2826-26DF-1829-190F98087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650" y="1340768"/>
            <a:ext cx="2698889" cy="3848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20D76B-CBE0-120B-0CE1-391571122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300" y="5189066"/>
            <a:ext cx="2705239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66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下達執行提示詞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Enhance Prompt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開始測試和優化階段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4.1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工作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A8F6F-5DB2-D7E9-F4B7-5216D8D8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66" y="1393333"/>
            <a:ext cx="2756042" cy="4413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FA07A8-5C0E-03C0-59E3-FE6675AF4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608" y="1393333"/>
            <a:ext cx="2686188" cy="4292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D0DA44-A7B5-B093-C0B5-164D6C10C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673" y="1409776"/>
            <a:ext cx="2736991" cy="4527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C56F8-948B-55D0-B9C6-10D234AA69DE}"/>
              </a:ext>
            </a:extLst>
          </p:cNvPr>
          <p:cNvSpPr txBox="1"/>
          <p:nvPr/>
        </p:nvSpPr>
        <p:spPr>
          <a:xfrm>
            <a:off x="839416" y="2809440"/>
            <a:ext cx="3960440" cy="31624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050" dirty="0"/>
              <a:t>请执行</a:t>
            </a:r>
            <a:r>
              <a:rPr lang="en-US" altLang="zh-CN" sz="1050" dirty="0"/>
              <a:t>Phase 4: </a:t>
            </a:r>
            <a:r>
              <a:rPr lang="zh-CN" altLang="en-US" sz="1050" dirty="0"/>
              <a:t>测试和优化阶段的所有任务。根据</a:t>
            </a:r>
            <a:r>
              <a:rPr lang="en-US" altLang="zh-CN" sz="1050" dirty="0"/>
              <a:t>docs/tasks.md</a:t>
            </a:r>
            <a:r>
              <a:rPr lang="zh-CN" altLang="en-US" sz="1050" dirty="0"/>
              <a:t>文件中的规划，这个阶段包含以下具体任务：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en-US" altLang="zh-CN" sz="1050" dirty="0"/>
              <a:t>1. **Task 4.1: </a:t>
            </a:r>
            <a:r>
              <a:rPr lang="zh-CN" altLang="en-US" sz="1050" dirty="0"/>
              <a:t>单元测试开发** </a:t>
            </a:r>
            <a:r>
              <a:rPr lang="en-US" altLang="zh-CN" sz="1050" dirty="0"/>
              <a:t>- </a:t>
            </a:r>
            <a:r>
              <a:rPr lang="zh-CN" altLang="en-US" sz="1050" dirty="0"/>
              <a:t>为核心功能模块编写完整的单元测试，包括提示词分析、模板管理、用户认证等关键组件的测试用例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en-US" altLang="zh-CN" sz="1050" dirty="0"/>
              <a:t>2. **Task 4.2: </a:t>
            </a:r>
            <a:r>
              <a:rPr lang="zh-CN" altLang="en-US" sz="1050" dirty="0"/>
              <a:t>集成测试实施** </a:t>
            </a:r>
            <a:r>
              <a:rPr lang="en-US" altLang="zh-CN" sz="1050" dirty="0"/>
              <a:t>- </a:t>
            </a:r>
            <a:r>
              <a:rPr lang="zh-CN" altLang="en-US" sz="1050" dirty="0"/>
              <a:t>实现端到端的集成测试，验证前后端</a:t>
            </a:r>
            <a:r>
              <a:rPr lang="en-US" altLang="zh-CN" sz="1050" dirty="0"/>
              <a:t>API</a:t>
            </a:r>
            <a:r>
              <a:rPr lang="zh-CN" altLang="en-US" sz="1050" dirty="0"/>
              <a:t>接口、数据库操作、第三方服务集成的正确性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en-US" altLang="zh-CN" sz="1050" dirty="0"/>
              <a:t>3. **Task 4.3: </a:t>
            </a:r>
            <a:r>
              <a:rPr lang="zh-CN" altLang="en-US" sz="1050" dirty="0"/>
              <a:t>性能优化改进** </a:t>
            </a:r>
            <a:r>
              <a:rPr lang="en-US" altLang="zh-CN" sz="1050" dirty="0"/>
              <a:t>- </a:t>
            </a:r>
            <a:r>
              <a:rPr lang="zh-CN" altLang="en-US" sz="1050" dirty="0"/>
              <a:t>分析并优化系统性能瓶颈，包括前端加载速度、后端响应时间、数据库查询效率等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en-US" altLang="zh-CN" sz="1050" dirty="0"/>
              <a:t>4. **Task 4.4: </a:t>
            </a:r>
            <a:r>
              <a:rPr lang="zh-CN" altLang="en-US" sz="1050" dirty="0"/>
              <a:t>用户体验优化** </a:t>
            </a:r>
            <a:r>
              <a:rPr lang="en-US" altLang="zh-CN" sz="1050" dirty="0"/>
              <a:t>- </a:t>
            </a:r>
            <a:r>
              <a:rPr lang="zh-CN" altLang="en-US" sz="1050" dirty="0"/>
              <a:t>基于前期开发成果，进一步优化用户界面交互、错误处理、加载状态等用户体验细节</a:t>
            </a:r>
            <a:br>
              <a:rPr lang="zh-CN" altLang="en-US" sz="1050" dirty="0"/>
            </a:br>
            <a:br>
              <a:rPr lang="zh-CN" altLang="en-US" sz="1050" dirty="0"/>
            </a:br>
            <a:r>
              <a:rPr lang="zh-CN" altLang="en-US" sz="1050" dirty="0"/>
              <a:t>请按照之前</a:t>
            </a:r>
            <a:r>
              <a:rPr lang="en-US" altLang="zh-CN" sz="1050" dirty="0"/>
              <a:t>Phase 1-3</a:t>
            </a:r>
            <a:r>
              <a:rPr lang="zh-CN" altLang="en-US" sz="1050" dirty="0"/>
              <a:t>的开发模式，使用任务管理工具跟踪进度，为每个子任务创建详细的实现计划，并在完成后提交相应的代码变更。确保所有测试都能通过，性能指标达到预期目标。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8FA2B-B2BD-6283-0CBA-A3203AC5D893}"/>
              </a:ext>
            </a:extLst>
          </p:cNvPr>
          <p:cNvSpPr txBox="1"/>
          <p:nvPr/>
        </p:nvSpPr>
        <p:spPr>
          <a:xfrm>
            <a:off x="889733" y="1412776"/>
            <a:ext cx="34424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/>
              <a:t>Phase 4: </a:t>
            </a:r>
            <a:r>
              <a:rPr lang="zh-CN" altLang="en-US" dirty="0"/>
              <a:t>测试和优化阶段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3916A37-C962-7865-25C2-B5615421C2AF}"/>
              </a:ext>
            </a:extLst>
          </p:cNvPr>
          <p:cNvSpPr/>
          <p:nvPr/>
        </p:nvSpPr>
        <p:spPr bwMode="auto">
          <a:xfrm>
            <a:off x="2423592" y="1816711"/>
            <a:ext cx="360040" cy="992729"/>
          </a:xfrm>
          <a:prstGeom prst="downArrow">
            <a:avLst/>
          </a:prstGeom>
          <a:solidFill>
            <a:srgbClr val="0000CC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0" lang="zh-TW" altLang="en-US" sz="12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3DF75-F195-490E-56DF-B154CDCAD9FA}"/>
              </a:ext>
            </a:extLst>
          </p:cNvPr>
          <p:cNvSpPr txBox="1"/>
          <p:nvPr/>
        </p:nvSpPr>
        <p:spPr>
          <a:xfrm>
            <a:off x="2690841" y="214335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Enhance Prompt</a:t>
            </a:r>
            <a:endParaRPr lang="zh-TW" alt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1730B5-3CC9-CC21-1214-C72BE03FE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343" y="3140132"/>
            <a:ext cx="2736991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594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執行集成測試實施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4.2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提交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&amp;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完成工作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執行性能優化改進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完成改進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A8328-79C1-994C-22F0-624C3710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2717940" cy="4330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E5744-FB50-313A-C413-51D80F525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364" y="1406273"/>
            <a:ext cx="2705239" cy="4553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4CF72C-72D6-A509-A7D6-171A8096F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03" y="1406273"/>
            <a:ext cx="2717940" cy="4140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36846F-F913-62FF-1959-F481E176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162" y="1405828"/>
            <a:ext cx="2717940" cy="45023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F1C682-8F1C-9ECA-0799-FD55BEC36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214" y="3068960"/>
            <a:ext cx="2695888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98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心智圖（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Mind Map</a:t>
            </a:r>
            <a:r>
              <a:rPr lang="zh-CN" altLang="en-US" b="1" dirty="0">
                <a:solidFill>
                  <a:srgbClr val="0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z="1400" spc="-50" dirty="0" err="1">
                <a:latin typeface="Arial" panose="020B0604020202020204" pitchFamily="34" charset="0"/>
                <a:cs typeface="Arial" panose="020B0604020202020204" pitchFamily="34" charset="0"/>
              </a:rPr>
              <a:t>NotebookLM</a:t>
            </a:r>
            <a:r>
              <a:rPr lang="en-US" altLang="zh-TW" sz="1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1400" spc="-50" dirty="0">
                <a:latin typeface="Arial" panose="020B0604020202020204" pitchFamily="34" charset="0"/>
                <a:cs typeface="Arial" panose="020B0604020202020204" pitchFamily="34" charset="0"/>
              </a:rPr>
              <a:t>心智圖能協助用戶掌握冗長文件的整體結構和關鍵主題，或碰到陌生主題時，能提供一個清晰的切入點，心智圖還能協助辨識出主題之間可能不明顯的連結或關係。。</a:t>
            </a:r>
            <a:endParaRPr lang="en-US" altLang="zh-CN" sz="1400" spc="-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AI LLM </a:t>
            </a:r>
            <a:r>
              <a:rPr kumimoji="1" lang="en-US" altLang="zh-TW" sz="2800" kern="1200" dirty="0"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A7DFC9-BF2B-97CC-ECA8-FFD165E15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43" y="1991048"/>
            <a:ext cx="4253539" cy="4437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DA37E-5003-E4F6-9819-5EDD6218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842573"/>
            <a:ext cx="1643993" cy="12678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A7256D-B4B7-107E-7AB2-5C2525E745CF}"/>
              </a:ext>
            </a:extLst>
          </p:cNvPr>
          <p:cNvCxnSpPr>
            <a:cxnSpLocks/>
          </p:cNvCxnSpPr>
          <p:nvPr/>
        </p:nvCxnSpPr>
        <p:spPr bwMode="auto">
          <a:xfrm flipV="1">
            <a:off x="4223792" y="2492896"/>
            <a:ext cx="2016224" cy="72008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5894194-002D-5EF1-C483-6284D6AA2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75" y="2164798"/>
            <a:ext cx="2978303" cy="20448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8ECB7E-37D4-0245-2AFE-BB8E56869420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4173226" y="3187201"/>
            <a:ext cx="3845549" cy="425045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0E4C1-355A-F919-9B85-F650EAE15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694" y="3761154"/>
            <a:ext cx="2876698" cy="133991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3A699C-6A53-D139-0451-BEB77244A315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4065797" y="4431114"/>
            <a:ext cx="1008897" cy="32893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8790F96-DB3E-78D1-E80D-3FAB6005B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862" y="4323808"/>
            <a:ext cx="3149762" cy="172728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379546-EB21-9847-5BD4-C4A3731D2605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023562" y="5101073"/>
            <a:ext cx="4012300" cy="863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009B4C1-D2ED-FAA8-97CA-5AFB020EF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329" y="5647750"/>
            <a:ext cx="3492679" cy="103510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7A2ACB-69F7-5FCA-D524-A1DA28A5ECA7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 flipV="1">
            <a:off x="4367808" y="6165302"/>
            <a:ext cx="758521" cy="7147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6F5309-5446-B6EB-046F-84DC4C33723B}"/>
              </a:ext>
            </a:extLst>
          </p:cNvPr>
          <p:cNvSpPr txBox="1"/>
          <p:nvPr/>
        </p:nvSpPr>
        <p:spPr>
          <a:xfrm>
            <a:off x="763443" y="6427476"/>
            <a:ext cx="5009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Reference:</a:t>
            </a:r>
          </a:p>
          <a:p>
            <a:r>
              <a:rPr lang="zh-TW" altLang="en-US" sz="1200" dirty="0"/>
              <a:t>https://techorange.com/2025/07/31/ichef-ai-gemini-vibe-coding/</a:t>
            </a: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19483A4-04B1-8B55-807A-6FB8D1A1C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451452"/>
              </p:ext>
            </p:extLst>
          </p:nvPr>
        </p:nvGraphicFramePr>
        <p:xfrm>
          <a:off x="11302984" y="514867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showAsIcon="1" r:id="rId9" imgW="914608" imgH="806335" progId="Paint.Picture">
                  <p:embed/>
                </p:oleObj>
              </mc:Choice>
              <mc:Fallback>
                <p:oleObj name="Bitmap Image" showAsIcon="1" r:id="rId9" imgW="914608" imgH="806335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02984" y="514867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A006FC5B-456F-86C3-DD6E-45BEDEA77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08714"/>
              </p:ext>
            </p:extLst>
          </p:nvPr>
        </p:nvGraphicFramePr>
        <p:xfrm>
          <a:off x="11270094" y="579781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914608" imgH="806335" progId="Package">
                  <p:embed/>
                </p:oleObj>
              </mc:Choice>
              <mc:Fallback>
                <p:oleObj name="Packager Shell Object" showAsIcon="1" r:id="rId11" imgW="914608" imgH="80633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70094" y="579781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26906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執行優化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4.4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完成提交工作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完成用戶體驗優化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完成系統優化和完善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FEBCC-1809-5062-022E-642E7F8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83252"/>
            <a:ext cx="2730640" cy="4584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52A92-1E9C-9974-643E-6BB24F76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89" y="1384707"/>
            <a:ext cx="2724290" cy="4534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9AA6E1-1DE3-8CAE-C7E4-B87D5D5B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579" y="1383252"/>
            <a:ext cx="2762392" cy="37403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CE233-09B7-8FAD-F093-9FE86D25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844" y="1383476"/>
            <a:ext cx="2603634" cy="4280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6D6DCE-3D35-5C03-9AB8-0DEEF0480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783" y="5663596"/>
            <a:ext cx="2597695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13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驗收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程式結果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搭建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Docker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服務與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Python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&amp;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Html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Function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8B946-29D9-090E-AE31-EBCAB776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25570"/>
            <a:ext cx="6142238" cy="3747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C40AE-25F7-CEF0-41FA-2F225675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662" y="1425570"/>
            <a:ext cx="4613258" cy="3659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2A26C-82C7-9531-1496-BA1C3C70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780" y="3898098"/>
            <a:ext cx="4341311" cy="16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8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執行全自動開發需花費的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Message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根據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Augment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Account &amp; Billing,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一次費用約在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Counts,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Augment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官方提供每個月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50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User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Message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額度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08062" lvl="3" indent="-285750">
              <a:buFont typeface="Wingdings" panose="05000000000000000000" pitchFamily="2" charset="2"/>
              <a:buChar char="l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Phase_1: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消耗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8 User Message</a:t>
            </a:r>
          </a:p>
          <a:p>
            <a:pPr marL="1008062" lvl="3" indent="-285750">
              <a:buFont typeface="Wingdings" panose="05000000000000000000" pitchFamily="2" charset="2"/>
              <a:buChar char="l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Phase_2: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消耗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2 User Message</a:t>
            </a:r>
          </a:p>
          <a:p>
            <a:pPr marL="1008062" lvl="3" indent="-285750">
              <a:buFont typeface="Wingdings" panose="05000000000000000000" pitchFamily="2" charset="2"/>
              <a:buChar char="l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Phase_3: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消耗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2 User Message</a:t>
            </a:r>
          </a:p>
          <a:p>
            <a:pPr marL="1008062" lvl="3" indent="-285750">
              <a:buFont typeface="Wingdings" panose="05000000000000000000" pitchFamily="2" charset="2"/>
              <a:buChar char="l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Phase_4: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消耗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1 User Message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Cost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B8161-2132-55E3-4ED8-40C7B4F8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182"/>
          <a:stretch/>
        </p:blipFill>
        <p:spPr>
          <a:xfrm>
            <a:off x="908210" y="2860666"/>
            <a:ext cx="10441160" cy="31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41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(Prompt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Engineer)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根據上下文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改善提示詞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使產出的流程和結果質量更好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Learning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104D9-B1CF-374D-EED8-C1061BFC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85082"/>
            <a:ext cx="2750998" cy="3916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BDC81-6DCC-B7AC-F72E-E4AD7109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22" y="1484784"/>
            <a:ext cx="2731073" cy="39171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020F8E-30A3-2286-3E64-08B4F0FC6429}"/>
              </a:ext>
            </a:extLst>
          </p:cNvPr>
          <p:cNvSpPr txBox="1"/>
          <p:nvPr/>
        </p:nvSpPr>
        <p:spPr>
          <a:xfrm>
            <a:off x="8184232" y="1059396"/>
            <a:ext cx="3543084" cy="5747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請將 </a:t>
            </a:r>
            <a:r>
              <a:rPr lang="en-US" altLang="zh-TW" sz="1050" dirty="0"/>
              <a:t>Graph-Overview.html </a:t>
            </a:r>
            <a:r>
              <a:rPr lang="zh-TW" altLang="en-US" sz="1050" dirty="0"/>
              <a:t>文件按照之前改寫 </a:t>
            </a:r>
            <a:r>
              <a:rPr lang="en-US" altLang="zh-TW" sz="1050" dirty="0"/>
              <a:t>Navigating-The-User-</a:t>
            </a:r>
            <a:r>
              <a:rPr lang="en-US" altLang="zh-TW" sz="1050" dirty="0" err="1"/>
              <a:t>Interface.php</a:t>
            </a:r>
            <a:r>
              <a:rPr lang="en-US" altLang="zh-TW" sz="1050" dirty="0"/>
              <a:t> </a:t>
            </a:r>
            <a:r>
              <a:rPr lang="zh-TW" altLang="en-US" sz="1050" dirty="0"/>
              <a:t>的相同方法和標準，重新改寫成 </a:t>
            </a:r>
            <a:r>
              <a:rPr lang="en-US" altLang="zh-TW" sz="1050" dirty="0"/>
              <a:t>Graph-</a:t>
            </a:r>
            <a:r>
              <a:rPr lang="en-US" altLang="zh-TW" sz="1050" dirty="0" err="1"/>
              <a:t>Overview.php</a:t>
            </a:r>
            <a:r>
              <a:rPr lang="en-US" altLang="zh-TW" sz="1050" dirty="0"/>
              <a:t> </a:t>
            </a:r>
            <a:r>
              <a:rPr lang="zh-TW" altLang="en-US" sz="1050" dirty="0"/>
              <a:t>文件。具體要求如下：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en-US" altLang="zh-TW" sz="1050" dirty="0"/>
              <a:t>1. **</a:t>
            </a:r>
            <a:r>
              <a:rPr lang="zh-TW" altLang="en-US" sz="1050" dirty="0"/>
              <a:t>文件轉換**：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將 </a:t>
            </a:r>
            <a:r>
              <a:rPr lang="en-US" altLang="zh-TW" sz="1050" dirty="0"/>
              <a:t>Graph-Overview.html </a:t>
            </a:r>
            <a:r>
              <a:rPr lang="zh-TW" altLang="en-US" sz="1050" dirty="0"/>
              <a:t>轉換為 </a:t>
            </a:r>
            <a:r>
              <a:rPr lang="en-US" altLang="zh-TW" sz="1050" dirty="0"/>
              <a:t>Graph-</a:t>
            </a:r>
            <a:r>
              <a:rPr lang="en-US" altLang="zh-TW" sz="1050" dirty="0" err="1"/>
              <a:t>Overview.php</a:t>
            </a:r>
            <a:br>
              <a:rPr lang="en-US" altLang="zh-TW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保持原始內容結構和格式不變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en-US" altLang="zh-TW" sz="1050" dirty="0"/>
              <a:t>2. **</a:t>
            </a:r>
            <a:r>
              <a:rPr lang="zh-TW" altLang="en-US" sz="1050" dirty="0"/>
              <a:t>多語言支持**：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添加 </a:t>
            </a:r>
            <a:r>
              <a:rPr lang="en-US" altLang="zh-TW" sz="1050" dirty="0"/>
              <a:t>PHP </a:t>
            </a:r>
            <a:r>
              <a:rPr lang="zh-TW" altLang="en-US" sz="1050" dirty="0"/>
              <a:t>語言管理系統引用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使用 </a:t>
            </a:r>
            <a:r>
              <a:rPr lang="en-US" altLang="zh-TW" sz="1050" dirty="0"/>
              <a:t>`&lt;?</a:t>
            </a:r>
            <a:r>
              <a:rPr lang="en-US" altLang="zh-TW" sz="1050" dirty="0" err="1"/>
              <a:t>php</a:t>
            </a:r>
            <a:r>
              <a:rPr lang="en-US" altLang="zh-TW" sz="1050" dirty="0"/>
              <a:t> _e('</a:t>
            </a:r>
            <a:r>
              <a:rPr lang="en-US" altLang="zh-TW" sz="1050" dirty="0" err="1"/>
              <a:t>translation_key</a:t>
            </a:r>
            <a:r>
              <a:rPr lang="en-US" altLang="zh-TW" sz="1050" dirty="0"/>
              <a:t>'); ?&gt;` </a:t>
            </a:r>
            <a:r>
              <a:rPr lang="zh-TW" altLang="en-US" sz="1050" dirty="0"/>
              <a:t>函數替換所有可翻譯文本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為所有新的翻譯內容創建對應的翻譯鍵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en-US" altLang="zh-TW" sz="1050" dirty="0"/>
              <a:t>3. **</a:t>
            </a:r>
            <a:r>
              <a:rPr lang="zh-TW" altLang="en-US" sz="1050" dirty="0"/>
              <a:t>語言文件更新**：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在 </a:t>
            </a:r>
            <a:r>
              <a:rPr lang="en-US" altLang="zh-TW" sz="1050" dirty="0"/>
              <a:t>languages/</a:t>
            </a:r>
            <a:r>
              <a:rPr lang="en-US" altLang="zh-TW" sz="1050" dirty="0" err="1"/>
              <a:t>en.php</a:t>
            </a:r>
            <a:r>
              <a:rPr lang="en-US" altLang="zh-TW" sz="1050" dirty="0"/>
              <a:t> </a:t>
            </a:r>
            <a:r>
              <a:rPr lang="zh-TW" altLang="en-US" sz="1050" dirty="0"/>
              <a:t>中添加英文翻譯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在 </a:t>
            </a:r>
            <a:r>
              <a:rPr lang="en-US" altLang="zh-TW" sz="1050" dirty="0"/>
              <a:t>languages/</a:t>
            </a:r>
            <a:r>
              <a:rPr lang="en-US" altLang="zh-TW" sz="1050" dirty="0" err="1"/>
              <a:t>zh-cn.php</a:t>
            </a:r>
            <a:r>
              <a:rPr lang="en-US" altLang="zh-TW" sz="1050" dirty="0"/>
              <a:t> </a:t>
            </a:r>
            <a:r>
              <a:rPr lang="zh-TW" altLang="en-US" sz="1050" dirty="0"/>
              <a:t>中添加簡體中文翻譯 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在 </a:t>
            </a:r>
            <a:r>
              <a:rPr lang="en-US" altLang="zh-TW" sz="1050" dirty="0"/>
              <a:t>languages/</a:t>
            </a:r>
            <a:r>
              <a:rPr lang="en-US" altLang="zh-TW" sz="1050" dirty="0" err="1"/>
              <a:t>zh-tw.php</a:t>
            </a:r>
            <a:r>
              <a:rPr lang="en-US" altLang="zh-TW" sz="1050" dirty="0"/>
              <a:t> </a:t>
            </a:r>
            <a:r>
              <a:rPr lang="zh-TW" altLang="en-US" sz="1050" dirty="0"/>
              <a:t>中添加繁體中文翻譯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確保三種語言的翻譯內容完整且準確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en-US" altLang="zh-TW" sz="1050" dirty="0"/>
              <a:t>4. **</a:t>
            </a:r>
            <a:r>
              <a:rPr lang="zh-TW" altLang="en-US" sz="1050" dirty="0"/>
              <a:t>系統整合**：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更新 </a:t>
            </a:r>
            <a:r>
              <a:rPr lang="en-US" altLang="zh-TW" sz="1050" dirty="0" err="1"/>
              <a:t>documentation.php</a:t>
            </a:r>
            <a:r>
              <a:rPr lang="en-US" altLang="zh-TW" sz="1050" dirty="0"/>
              <a:t> </a:t>
            </a:r>
            <a:r>
              <a:rPr lang="zh-TW" altLang="en-US" sz="1050" dirty="0"/>
              <a:t>中的連結，將 </a:t>
            </a:r>
            <a:r>
              <a:rPr lang="en-US" altLang="zh-TW" sz="1050" dirty="0"/>
              <a:t>Graph-Overview.html </a:t>
            </a:r>
            <a:r>
              <a:rPr lang="zh-TW" altLang="en-US" sz="1050" dirty="0"/>
              <a:t>改為 </a:t>
            </a:r>
            <a:r>
              <a:rPr lang="en-US" altLang="zh-TW" sz="1050" dirty="0"/>
              <a:t>Graph-</a:t>
            </a:r>
            <a:r>
              <a:rPr lang="en-US" altLang="zh-TW" sz="1050" dirty="0" err="1"/>
              <a:t>Overview.php</a:t>
            </a:r>
            <a:br>
              <a:rPr lang="en-US" altLang="zh-TW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更新測試文件 </a:t>
            </a:r>
            <a:r>
              <a:rPr lang="en-US" altLang="zh-TW" sz="1050" dirty="0"/>
              <a:t>(test-multilingual-</a:t>
            </a:r>
            <a:r>
              <a:rPr lang="en-US" altLang="zh-TW" sz="1050" dirty="0" err="1"/>
              <a:t>system.php</a:t>
            </a:r>
            <a:r>
              <a:rPr lang="en-US" altLang="zh-TW" sz="1050" dirty="0"/>
              <a:t>, quick-test.bat) </a:t>
            </a:r>
            <a:r>
              <a:rPr lang="zh-TW" altLang="en-US" sz="1050" dirty="0"/>
              <a:t>以包含新頁面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更新轉換腳本說明文檔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en-US" altLang="zh-TW" sz="1050" dirty="0"/>
              <a:t>5. **</a:t>
            </a:r>
            <a:r>
              <a:rPr lang="zh-TW" altLang="en-US" sz="1050" dirty="0"/>
              <a:t>頁面功能**：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包含右上角語言選擇器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包含左上角返回按鈕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支持響應式設計</a:t>
            </a:r>
            <a:br>
              <a:rPr lang="zh-TW" altLang="en-US" sz="1050" dirty="0"/>
            </a:br>
            <a:r>
              <a:rPr lang="en-US" altLang="zh-TW" sz="1050" dirty="0"/>
              <a:t>- </a:t>
            </a:r>
            <a:r>
              <a:rPr lang="zh-TW" altLang="en-US" sz="1050" dirty="0"/>
              <a:t>保持與其他 </a:t>
            </a:r>
            <a:r>
              <a:rPr lang="en-US" altLang="zh-TW" sz="1050" dirty="0"/>
              <a:t>PHP </a:t>
            </a:r>
            <a:r>
              <a:rPr lang="zh-TW" altLang="en-US" sz="1050" dirty="0"/>
              <a:t>頁面一致的用戶體驗</a:t>
            </a:r>
            <a:br>
              <a:rPr lang="zh-TW" altLang="en-US" sz="1050" dirty="0"/>
            </a:br>
            <a:br>
              <a:rPr lang="zh-TW" altLang="en-US" sz="1050" dirty="0"/>
            </a:br>
            <a:r>
              <a:rPr lang="zh-TW" altLang="en-US" sz="1050" dirty="0"/>
              <a:t>請確保新創建的 </a:t>
            </a:r>
            <a:r>
              <a:rPr lang="en-US" altLang="zh-TW" sz="1050" dirty="0"/>
              <a:t>Graph-</a:t>
            </a:r>
            <a:r>
              <a:rPr lang="en-US" altLang="zh-TW" sz="1050" dirty="0" err="1"/>
              <a:t>Overview.php</a:t>
            </a:r>
            <a:r>
              <a:rPr lang="en-US" altLang="zh-TW" sz="1050" dirty="0"/>
              <a:t> </a:t>
            </a:r>
            <a:r>
              <a:rPr lang="zh-TW" altLang="en-US" sz="1050" dirty="0"/>
              <a:t>頁面與現有的多語言 </a:t>
            </a:r>
            <a:r>
              <a:rPr lang="en-US" altLang="zh-TW" sz="1050" dirty="0"/>
              <a:t>PHP </a:t>
            </a:r>
            <a:r>
              <a:rPr lang="zh-TW" altLang="en-US" sz="1050" dirty="0"/>
              <a:t>文檔系統完全兼容。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B16E4-1440-5E9C-8615-98B03C81B536}"/>
              </a:ext>
            </a:extLst>
          </p:cNvPr>
          <p:cNvCxnSpPr/>
          <p:nvPr/>
        </p:nvCxnSpPr>
        <p:spPr bwMode="auto">
          <a:xfrm flipV="1">
            <a:off x="6168008" y="3086662"/>
            <a:ext cx="2088233" cy="144016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CEB3A5-2BCD-D8B9-813C-DC6B80009BEF}"/>
              </a:ext>
            </a:extLst>
          </p:cNvPr>
          <p:cNvSpPr txBox="1"/>
          <p:nvPr/>
        </p:nvSpPr>
        <p:spPr>
          <a:xfrm>
            <a:off x="839416" y="6207212"/>
            <a:ext cx="72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Reference: </a:t>
            </a:r>
            <a:r>
              <a:rPr lang="zh-TW" altLang="en-US" dirty="0"/>
              <a:t>https://docs.augmentcode.com/using-augment/agent</a:t>
            </a:r>
          </a:p>
        </p:txBody>
      </p:sp>
    </p:spTree>
    <p:extLst>
      <p:ext uri="{BB962C8B-B14F-4D97-AF65-F5344CB8AC3E}">
        <p14:creationId xmlns:p14="http://schemas.microsoft.com/office/powerpoint/2010/main" val="26250193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程序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GPT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產出中文提示詞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經由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Enhance Prompt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產出英文提示詞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20F8E-30A3-2286-3E64-08B4F0FC6429}"/>
              </a:ext>
            </a:extLst>
          </p:cNvPr>
          <p:cNvSpPr txBox="1"/>
          <p:nvPr/>
        </p:nvSpPr>
        <p:spPr>
          <a:xfrm>
            <a:off x="6738156" y="1587091"/>
            <a:ext cx="5127260" cy="5016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500" dirty="0"/>
              <a:t>You are a professional AI software development lead following Amazon AWS KIRO standards, responsible for guiding a team through the complete 0-to-1 development lifecycle of {</a:t>
            </a:r>
            <a:r>
              <a:rPr lang="en-US" altLang="zh-TW" sz="500" dirty="0" err="1"/>
              <a:t>software_name</a:t>
            </a:r>
            <a:r>
              <a:rPr lang="en-US" altLang="zh-TW" sz="500" dirty="0"/>
              <a:t>}. You will follow a standardized "Project Initialization → Planning Phase → Execution Phase" workflow, automatically generating standardized documentation, tracking progress, and ensuring deliverable outcomes at each stage.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**PROJECT INITIALIZATION PHASE**</a:t>
            </a:r>
            <a:br>
              <a:rPr lang="en-US" altLang="zh-TW" sz="500" dirty="0"/>
            </a:br>
            <a:r>
              <a:rPr lang="en-US" altLang="zh-TW" sz="500" dirty="0"/>
              <a:t>- Analyze existing codebase (if any) and establish project objectives</a:t>
            </a:r>
            <a:br>
              <a:rPr lang="en-US" altLang="zh-TW" sz="500" dirty="0"/>
            </a:br>
            <a:r>
              <a:rPr lang="en-US" altLang="zh-TW" sz="500" dirty="0"/>
              <a:t>- Generate a comprehensive project overview document for {</a:t>
            </a:r>
            <a:r>
              <a:rPr lang="en-US" altLang="zh-TW" sz="500" dirty="0" err="1"/>
              <a:t>software_name</a:t>
            </a:r>
            <a:r>
              <a:rPr lang="en-US" altLang="zh-TW" sz="500" dirty="0"/>
              <a:t>: Enhance Prompt Engineer} including:</a:t>
            </a:r>
            <a:br>
              <a:rPr lang="en-US" altLang="zh-TW" sz="500" dirty="0"/>
            </a:br>
            <a:r>
              <a:rPr lang="en-US" altLang="zh-TW" sz="500" dirty="0"/>
              <a:t>- {</a:t>
            </a:r>
            <a:r>
              <a:rPr lang="en-US" altLang="zh-TW" sz="500" dirty="0" err="1"/>
              <a:t>feature_description</a:t>
            </a:r>
            <a:r>
              <a:rPr lang="en-US" altLang="zh-TW" sz="500" dirty="0"/>
              <a:t>: A software application for analyzing and optimizing prompts, developed using Python architecture}</a:t>
            </a:r>
            <a:br>
              <a:rPr lang="en-US" altLang="zh-TW" sz="500" dirty="0"/>
            </a:br>
            <a:r>
              <a:rPr lang="en-US" altLang="zh-TW" sz="500" dirty="0"/>
              <a:t>- Target user personas and use cases</a:t>
            </a:r>
            <a:br>
              <a:rPr lang="en-US" altLang="zh-TW" sz="500" dirty="0"/>
            </a:br>
            <a:r>
              <a:rPr lang="en-US" altLang="zh-TW" sz="500" dirty="0"/>
              <a:t>- Product vision and success metrics</a:t>
            </a:r>
            <a:br>
              <a:rPr lang="en-US" altLang="zh-TW" sz="500" dirty="0"/>
            </a:br>
            <a:r>
              <a:rPr lang="en-US" altLang="zh-TW" sz="500" dirty="0"/>
              <a:t>- Technology stack and dependencies</a:t>
            </a:r>
            <a:br>
              <a:rPr lang="en-US" altLang="zh-TW" sz="500" dirty="0"/>
            </a:br>
            <a:r>
              <a:rPr lang="en-US" altLang="zh-TW" sz="500" dirty="0"/>
              <a:t>- Project structure and folder organization</a:t>
            </a:r>
            <a:br>
              <a:rPr lang="en-US" altLang="zh-TW" sz="500" dirty="0"/>
            </a:br>
            <a:r>
              <a:rPr lang="en-US" altLang="zh-TW" sz="500" dirty="0"/>
              <a:t>- Establish development standards, coding conventions, and team communication protocols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**PLANNING PHASE**</a:t>
            </a:r>
            <a:br>
              <a:rPr lang="en-US" altLang="zh-TW" sz="500" dirty="0"/>
            </a:br>
            <a:r>
              <a:rPr lang="en-US" altLang="zh-TW" sz="500" dirty="0"/>
              <a:t>- Requirements Definition: Auto-generate `requirements.md` containing:</a:t>
            </a:r>
            <a:br>
              <a:rPr lang="en-US" altLang="zh-TW" sz="500" dirty="0"/>
            </a:br>
            <a:r>
              <a:rPr lang="en-US" altLang="zh-TW" sz="500" dirty="0"/>
              <a:t>- User stories with acceptance criteria</a:t>
            </a:r>
            <a:br>
              <a:rPr lang="en-US" altLang="zh-TW" sz="500" dirty="0"/>
            </a:br>
            <a:r>
              <a:rPr lang="en-US" altLang="zh-TW" sz="500" dirty="0"/>
              <a:t>- Functional and non-functional requirements</a:t>
            </a:r>
            <a:br>
              <a:rPr lang="en-US" altLang="zh-TW" sz="500" dirty="0"/>
            </a:br>
            <a:r>
              <a:rPr lang="en-US" altLang="zh-TW" sz="500" dirty="0"/>
              <a:t>- Success metrics and validation criteria</a:t>
            </a:r>
            <a:br>
              <a:rPr lang="en-US" altLang="zh-TW" sz="500" dirty="0"/>
            </a:br>
            <a:r>
              <a:rPr lang="en-US" altLang="zh-TW" sz="500" dirty="0"/>
              <a:t>- Design Phase: Auto-generate `design.md` including:</a:t>
            </a:r>
            <a:br>
              <a:rPr lang="en-US" altLang="zh-TW" sz="500" dirty="0"/>
            </a:br>
            <a:r>
              <a:rPr lang="en-US" altLang="zh-TW" sz="500" dirty="0"/>
              <a:t>- System architecture diagrams (using Mermaid format)</a:t>
            </a:r>
            <a:br>
              <a:rPr lang="en-US" altLang="zh-TW" sz="500" dirty="0"/>
            </a:br>
            <a:r>
              <a:rPr lang="en-US" altLang="zh-TW" sz="500" dirty="0"/>
              <a:t>- Data flow diagrams and database schema</a:t>
            </a:r>
            <a:br>
              <a:rPr lang="en-US" altLang="zh-TW" sz="500" dirty="0"/>
            </a:br>
            <a:r>
              <a:rPr lang="en-US" altLang="zh-TW" sz="500" dirty="0"/>
              <a:t>- API interface specifications</a:t>
            </a:r>
            <a:br>
              <a:rPr lang="en-US" altLang="zh-TW" sz="500" dirty="0"/>
            </a:br>
            <a:r>
              <a:rPr lang="en-US" altLang="zh-TW" sz="500" dirty="0"/>
              <a:t>- User interface mockups and workflows</a:t>
            </a:r>
            <a:br>
              <a:rPr lang="en-US" altLang="zh-TW" sz="500" dirty="0"/>
            </a:br>
            <a:r>
              <a:rPr lang="en-US" altLang="zh-TW" sz="500" dirty="0"/>
              <a:t>- Task Breakdown: Auto-generate `tasks.md` with:</a:t>
            </a:r>
            <a:br>
              <a:rPr lang="en-US" altLang="zh-TW" sz="500" dirty="0"/>
            </a:br>
            <a:r>
              <a:rPr lang="en-US" altLang="zh-TW" sz="500" dirty="0"/>
              <a:t>- Prioritized task list with dependencies</a:t>
            </a:r>
            <a:br>
              <a:rPr lang="en-US" altLang="zh-TW" sz="500" dirty="0"/>
            </a:br>
            <a:r>
              <a:rPr lang="en-US" altLang="zh-TW" sz="500" dirty="0"/>
              <a:t>- Subtask breakdown with time estimates</a:t>
            </a:r>
            <a:br>
              <a:rPr lang="en-US" altLang="zh-TW" sz="500" dirty="0"/>
            </a:br>
            <a:r>
              <a:rPr lang="en-US" altLang="zh-TW" sz="500" dirty="0"/>
              <a:t>- Testing strategy and test case planning</a:t>
            </a:r>
            <a:br>
              <a:rPr lang="en-US" altLang="zh-TW" sz="500" dirty="0"/>
            </a:br>
            <a:r>
              <a:rPr lang="en-US" altLang="zh-TW" sz="500" dirty="0"/>
              <a:t>- Risk assessment and mitigation plans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**EXECUTION PHASE**</a:t>
            </a:r>
            <a:br>
              <a:rPr lang="en-US" altLang="zh-TW" sz="500" dirty="0"/>
            </a:br>
            <a:r>
              <a:rPr lang="en-US" altLang="zh-TW" sz="500" dirty="0"/>
              <a:t>- Select tasks from `tasks.md` following priority order, cross-referencing `requirements.md` and `design.md`</a:t>
            </a:r>
            <a:br>
              <a:rPr lang="en-US" altLang="zh-TW" sz="500" dirty="0"/>
            </a:br>
            <a:r>
              <a:rPr lang="en-US" altLang="zh-TW" sz="500" dirty="0"/>
              <a:t>- Track task progress using standardized status markers (Not Started, In Progress, Complete, Blocked)</a:t>
            </a:r>
            <a:br>
              <a:rPr lang="en-US" altLang="zh-TW" sz="500" dirty="0"/>
            </a:br>
            <a:r>
              <a:rPr lang="en-US" altLang="zh-TW" sz="500" dirty="0"/>
              <a:t>- Document all commits and changes with clear descriptions</a:t>
            </a:r>
            <a:br>
              <a:rPr lang="en-US" altLang="zh-TW" sz="500" dirty="0"/>
            </a:br>
            <a:r>
              <a:rPr lang="en-US" altLang="zh-TW" sz="500" dirty="0"/>
              <a:t>- Perform automated compliance checks for each completed task:</a:t>
            </a:r>
            <a:br>
              <a:rPr lang="en-US" altLang="zh-TW" sz="500" dirty="0"/>
            </a:br>
            <a:r>
              <a:rPr lang="en-US" altLang="zh-TW" sz="500" dirty="0"/>
              <a:t>- Functionality verification against requirements</a:t>
            </a:r>
            <a:br>
              <a:rPr lang="en-US" altLang="zh-TW" sz="500" dirty="0"/>
            </a:br>
            <a:r>
              <a:rPr lang="en-US" altLang="zh-TW" sz="500" dirty="0"/>
              <a:t>- Documentation completeness</a:t>
            </a:r>
            <a:br>
              <a:rPr lang="en-US" altLang="zh-TW" sz="500" dirty="0"/>
            </a:br>
            <a:r>
              <a:rPr lang="en-US" altLang="zh-TW" sz="500" dirty="0"/>
              <a:t>- Test coverage and passing status</a:t>
            </a:r>
            <a:br>
              <a:rPr lang="en-US" altLang="zh-TW" sz="500" dirty="0"/>
            </a:br>
            <a:r>
              <a:rPr lang="en-US" altLang="zh-TW" sz="500" dirty="0"/>
              <a:t>- Organize feature documentation in `specs/{</a:t>
            </a:r>
            <a:r>
              <a:rPr lang="en-US" altLang="zh-TW" sz="500" dirty="0" err="1"/>
              <a:t>feature_name</a:t>
            </a:r>
            <a:r>
              <a:rPr lang="en-US" altLang="zh-TW" sz="500" dirty="0"/>
              <a:t>}/` folders containing the three core documents</a:t>
            </a:r>
            <a:br>
              <a:rPr lang="en-US" altLang="zh-TW" sz="500" dirty="0"/>
            </a:br>
            <a:r>
              <a:rPr lang="en-US" altLang="zh-TW" sz="500" dirty="0"/>
              <a:t>- Require explicit user approval before advancing to next phase to ensure alignment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**OPERATIONAL STANDARDS**</a:t>
            </a:r>
            <a:br>
              <a:rPr lang="en-US" altLang="zh-TW" sz="500" dirty="0"/>
            </a:br>
            <a:r>
              <a:rPr lang="en-US" altLang="zh-TW" sz="500" dirty="0"/>
              <a:t>- All documentation must be in standard Markdown format compatible with VS Code and Augment Code</a:t>
            </a:r>
            <a:br>
              <a:rPr lang="en-US" altLang="zh-TW" sz="500" dirty="0"/>
            </a:br>
            <a:r>
              <a:rPr lang="en-US" altLang="zh-TW" sz="500" dirty="0"/>
              <a:t>- Provide regular progress updates with proactive risk identification and optimization recommendations</a:t>
            </a:r>
            <a:br>
              <a:rPr lang="en-US" altLang="zh-TW" sz="500" dirty="0"/>
            </a:br>
            <a:r>
              <a:rPr lang="en-US" altLang="zh-TW" sz="500" dirty="0"/>
              <a:t>- Conduct all communication in Chinese with natural, professional tone</a:t>
            </a:r>
            <a:br>
              <a:rPr lang="en-US" altLang="zh-TW" sz="500" dirty="0"/>
            </a:br>
            <a:r>
              <a:rPr lang="en-US" altLang="zh-TW" sz="500" dirty="0"/>
              <a:t>- Auto-generate corresponding scripts and test cases for all development and testing activities</a:t>
            </a:r>
            <a:br>
              <a:rPr lang="en-US" altLang="zh-TW" sz="500" dirty="0"/>
            </a:br>
            <a:r>
              <a:rPr lang="en-US" altLang="zh-TW" sz="500" dirty="0"/>
              <a:t>- Maintain version control with clear commit messages and branching strategy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**MANDATORY REQUIREMENTS**</a:t>
            </a:r>
            <a:br>
              <a:rPr lang="en-US" altLang="zh-TW" sz="500" dirty="0"/>
            </a:br>
            <a:r>
              <a:rPr lang="en-US" altLang="zh-TW" sz="500" dirty="0"/>
              <a:t>- Use professional project management terminology to guide users through each step</a:t>
            </a:r>
            <a:br>
              <a:rPr lang="en-US" altLang="zh-TW" sz="500" dirty="0"/>
            </a:br>
            <a:r>
              <a:rPr lang="en-US" altLang="zh-TW" sz="500" dirty="0"/>
              <a:t>- Include placeholder fields {</a:t>
            </a:r>
            <a:r>
              <a:rPr lang="en-US" altLang="zh-TW" sz="500" dirty="0" err="1"/>
              <a:t>software_name</a:t>
            </a:r>
            <a:r>
              <a:rPr lang="en-US" altLang="zh-TW" sz="500" dirty="0"/>
              <a:t>} and {</a:t>
            </a:r>
            <a:r>
              <a:rPr lang="en-US" altLang="zh-TW" sz="500" dirty="0" err="1"/>
              <a:t>feature_description</a:t>
            </a:r>
            <a:r>
              <a:rPr lang="en-US" altLang="zh-TW" sz="500" dirty="0"/>
              <a:t>} in all document templates for easy customization</a:t>
            </a:r>
            <a:br>
              <a:rPr lang="en-US" altLang="zh-TW" sz="500" dirty="0"/>
            </a:br>
            <a:r>
              <a:rPr lang="en-US" altLang="zh-TW" sz="500" dirty="0"/>
              <a:t>- Provide concise, well-structured responses with specific actionable steps</a:t>
            </a:r>
            <a:br>
              <a:rPr lang="en-US" altLang="zh-TW" sz="500" dirty="0"/>
            </a:br>
            <a:r>
              <a:rPr lang="en-US" altLang="zh-TW" sz="500" dirty="0"/>
              <a:t>- Never skip phases without explicit user consent</a:t>
            </a:r>
            <a:br>
              <a:rPr lang="en-US" altLang="zh-TW" sz="500" dirty="0"/>
            </a:br>
            <a:r>
              <a:rPr lang="en-US" altLang="zh-TW" sz="500" dirty="0"/>
              <a:t>- Ensure all processes, documentation, testing, and feedback are rigorous and reliable</a:t>
            </a:r>
            <a:br>
              <a:rPr lang="en-US" altLang="zh-TW" sz="500" dirty="0"/>
            </a:br>
            <a:r>
              <a:rPr lang="en-US" altLang="zh-TW" sz="500" dirty="0"/>
              <a:t>- Create measurable deliverables with clear acceptance criteria for each phase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**PRIMARY OBJECTIVE**</a:t>
            </a:r>
            <a:br>
              <a:rPr lang="en-US" altLang="zh-TW" sz="500" dirty="0"/>
            </a:br>
            <a:r>
              <a:rPr lang="en-US" altLang="zh-TW" sz="500" dirty="0"/>
              <a:t>Enable the team to complete high-quality development, planning, and delivery of {</a:t>
            </a:r>
            <a:r>
              <a:rPr lang="en-US" altLang="zh-TW" sz="500" dirty="0" err="1"/>
              <a:t>software_name</a:t>
            </a:r>
            <a:r>
              <a:rPr lang="en-US" altLang="zh-TW" sz="500" dirty="0"/>
              <a:t>: Enhance Prompt Engineer} with {</a:t>
            </a:r>
            <a:r>
              <a:rPr lang="en-US" altLang="zh-TW" sz="500" dirty="0" err="1"/>
              <a:t>feature_description</a:t>
            </a:r>
            <a:r>
              <a:rPr lang="en-US" altLang="zh-TW" sz="500" dirty="0"/>
              <a:t>: A software application for analyzing and optimizing prompts, developed using Python architecture} using minimal communication overhead. Each phase must produce clear standard documentation and trackable deliverable outcomes that can be validated and approved before proceeding.</a:t>
            </a:r>
            <a:br>
              <a:rPr lang="en-US" altLang="zh-TW" sz="500" dirty="0"/>
            </a:br>
            <a:br>
              <a:rPr lang="en-US" altLang="zh-TW" sz="500" dirty="0"/>
            </a:br>
            <a:r>
              <a:rPr lang="en-US" altLang="zh-TW" sz="500" dirty="0"/>
              <a:t>**INITIAL ACTION**</a:t>
            </a:r>
            <a:br>
              <a:rPr lang="en-US" altLang="zh-TW" sz="500" dirty="0"/>
            </a:br>
            <a:r>
              <a:rPr lang="en-US" altLang="zh-TW" sz="500" dirty="0"/>
              <a:t>Begin by analyzing the current workspace and codebase, then present the Project Initialization phase deliverables for user review and approval before proceeding to the Planning Phase.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B16E4-1440-5E9C-8615-98B03C81B536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6133299" y="4538406"/>
            <a:ext cx="604857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A802E8-12AE-5DE5-449F-801B275B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61" y="2472962"/>
            <a:ext cx="2096738" cy="4130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0942A-A0D8-3B8F-CFD1-DFE4753C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45" y="1354012"/>
            <a:ext cx="3934935" cy="7781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79AFA1-80BE-ED9C-5025-CA39B21C5EA3}"/>
              </a:ext>
            </a:extLst>
          </p:cNvPr>
          <p:cNvSpPr txBox="1"/>
          <p:nvPr/>
        </p:nvSpPr>
        <p:spPr>
          <a:xfrm>
            <a:off x="432047" y="2587828"/>
            <a:ext cx="2999657" cy="38779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600" dirty="0"/>
              <a:t>你是一位專業軟體協作開發</a:t>
            </a:r>
            <a:r>
              <a:rPr lang="en-US" altLang="zh-TW" sz="600" dirty="0"/>
              <a:t>AI</a:t>
            </a:r>
            <a:r>
              <a:rPr lang="zh-TW" altLang="en-US" sz="600" dirty="0"/>
              <a:t>，仿效</a:t>
            </a:r>
            <a:r>
              <a:rPr lang="en-US" altLang="zh-TW" sz="600" dirty="0"/>
              <a:t>Amazon AWS KIRO</a:t>
            </a:r>
            <a:r>
              <a:rPr lang="zh-TW" altLang="en-US" sz="600" dirty="0"/>
              <a:t>標準，負責帶領團隊從</a:t>
            </a:r>
            <a:r>
              <a:rPr lang="en-US" altLang="zh-TW" sz="600" dirty="0"/>
              <a:t>0</a:t>
            </a:r>
            <a:r>
              <a:rPr lang="zh-TW" altLang="en-US" sz="600" dirty="0"/>
              <a:t>到</a:t>
            </a:r>
            <a:r>
              <a:rPr lang="en-US" altLang="zh-TW" sz="600" dirty="0"/>
              <a:t>1</a:t>
            </a:r>
            <a:r>
              <a:rPr lang="zh-TW" altLang="en-US" sz="600" dirty="0"/>
              <a:t>完成</a:t>
            </a:r>
            <a:r>
              <a:rPr lang="en-US" altLang="zh-TW" sz="600" dirty="0"/>
              <a:t>{</a:t>
            </a:r>
            <a:r>
              <a:rPr lang="zh-TW" altLang="en-US" sz="600" dirty="0"/>
              <a:t>軟體名稱</a:t>
            </a:r>
            <a:r>
              <a:rPr lang="en-US" altLang="zh-TW" sz="600" dirty="0"/>
              <a:t>}</a:t>
            </a:r>
            <a:r>
              <a:rPr lang="zh-TW" altLang="en-US" sz="600" dirty="0"/>
              <a:t>的全流程開發。你會以「專案初始化→規劃階段→執行階段」的標準流程，每個階段自動產出標準化文件、追蹤進度並確保可交付成果。</a:t>
            </a:r>
          </a:p>
          <a:p>
            <a:endParaRPr lang="zh-TW" altLang="en-US" sz="600" dirty="0"/>
          </a:p>
          <a:p>
            <a:r>
              <a:rPr lang="en-US" altLang="zh-TW" sz="600" dirty="0"/>
              <a:t>【</a:t>
            </a:r>
            <a:r>
              <a:rPr lang="zh-TW" altLang="en-US" sz="600" dirty="0"/>
              <a:t>專案初始化</a:t>
            </a:r>
            <a:r>
              <a:rPr lang="en-US" altLang="zh-TW" sz="600" dirty="0"/>
              <a:t>】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分析現有代碼庫（如有），規劃目標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產生一份總覽文件，說明</a:t>
            </a:r>
            <a:r>
              <a:rPr lang="en-US" altLang="zh-TW" sz="600" dirty="0"/>
              <a:t>{</a:t>
            </a:r>
            <a:r>
              <a:rPr lang="zh-TW" altLang="en-US" sz="600" dirty="0"/>
              <a:t>軟體名稱</a:t>
            </a:r>
            <a:r>
              <a:rPr lang="en-US" altLang="zh-TW" sz="600" dirty="0"/>
              <a:t>}</a:t>
            </a:r>
            <a:r>
              <a:rPr lang="zh-TW" altLang="en-US" sz="600" dirty="0"/>
              <a:t>的</a:t>
            </a:r>
            <a:r>
              <a:rPr lang="en-US" altLang="zh-TW" sz="600" dirty="0"/>
              <a:t>{</a:t>
            </a:r>
            <a:r>
              <a:rPr lang="zh-TW" altLang="en-US" sz="600" dirty="0"/>
              <a:t>功能描述</a:t>
            </a:r>
            <a:r>
              <a:rPr lang="en-US" altLang="zh-TW" sz="600" dirty="0"/>
              <a:t>}</a:t>
            </a:r>
            <a:r>
              <a:rPr lang="zh-TW" altLang="en-US" sz="600" dirty="0"/>
              <a:t>、預期用戶、產品願景、技術棧、專案結構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制定專案開發規則與溝通標準</a:t>
            </a:r>
          </a:p>
          <a:p>
            <a:endParaRPr lang="zh-TW" altLang="en-US" sz="600" dirty="0"/>
          </a:p>
          <a:p>
            <a:r>
              <a:rPr lang="en-US" altLang="zh-TW" sz="600" dirty="0"/>
              <a:t>【</a:t>
            </a:r>
            <a:r>
              <a:rPr lang="zh-TW" altLang="en-US" sz="600" dirty="0"/>
              <a:t>規劃階段</a:t>
            </a:r>
            <a:r>
              <a:rPr lang="en-US" altLang="zh-TW" sz="600" dirty="0"/>
              <a:t>】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需求定義：自動產出 </a:t>
            </a:r>
            <a:r>
              <a:rPr lang="en-US" altLang="zh-TW" sz="600" dirty="0"/>
              <a:t>requirements.md</a:t>
            </a:r>
            <a:r>
              <a:rPr lang="zh-TW" altLang="en-US" sz="600" dirty="0"/>
              <a:t>，涵蓋用戶故事、功能需求、驗收標準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設計階段：自動產出 </a:t>
            </a:r>
            <a:r>
              <a:rPr lang="en-US" altLang="zh-TW" sz="600" dirty="0"/>
              <a:t>design.md</a:t>
            </a:r>
            <a:r>
              <a:rPr lang="zh-TW" altLang="en-US" sz="600" dirty="0"/>
              <a:t>，包含技術架構圖、資料流、</a:t>
            </a:r>
            <a:r>
              <a:rPr lang="en-US" altLang="zh-TW" sz="600" dirty="0"/>
              <a:t>DB schema</a:t>
            </a:r>
            <a:r>
              <a:rPr lang="zh-TW" altLang="en-US" sz="600" dirty="0"/>
              <a:t>、</a:t>
            </a:r>
            <a:r>
              <a:rPr lang="en-US" altLang="zh-TW" sz="600" dirty="0"/>
              <a:t>API</a:t>
            </a:r>
            <a:r>
              <a:rPr lang="zh-TW" altLang="en-US" sz="600" dirty="0"/>
              <a:t>介面、流程圖（用 </a:t>
            </a:r>
            <a:r>
              <a:rPr lang="en-US" altLang="zh-TW" sz="600" dirty="0"/>
              <a:t>Mermaid </a:t>
            </a:r>
            <a:r>
              <a:rPr lang="zh-TW" altLang="en-US" sz="600" dirty="0"/>
              <a:t>格式）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任務拆分：自動產出 </a:t>
            </a:r>
            <a:r>
              <a:rPr lang="en-US" altLang="zh-TW" sz="600" dirty="0"/>
              <a:t>tasks.md</a:t>
            </a:r>
            <a:r>
              <a:rPr lang="zh-TW" altLang="en-US" sz="600" dirty="0"/>
              <a:t>，列出所有主要任務、關聯需求、子任務、測試計畫</a:t>
            </a:r>
          </a:p>
          <a:p>
            <a:endParaRPr lang="zh-TW" altLang="en-US" sz="600" dirty="0"/>
          </a:p>
          <a:p>
            <a:r>
              <a:rPr lang="en-US" altLang="zh-TW" sz="600" dirty="0"/>
              <a:t>【</a:t>
            </a:r>
            <a:r>
              <a:rPr lang="zh-TW" altLang="en-US" sz="600" dirty="0"/>
              <a:t>執行階段</a:t>
            </a:r>
            <a:r>
              <a:rPr lang="en-US" altLang="zh-TW" sz="600" dirty="0"/>
              <a:t>】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依據 </a:t>
            </a:r>
            <a:r>
              <a:rPr lang="en-US" altLang="zh-TW" sz="600" dirty="0"/>
              <a:t>tasks.md</a:t>
            </a:r>
            <a:r>
              <a:rPr lang="zh-TW" altLang="en-US" sz="600" dirty="0"/>
              <a:t>，每次選取一項任務，對照 </a:t>
            </a:r>
            <a:r>
              <a:rPr lang="en-US" altLang="zh-TW" sz="600" dirty="0"/>
              <a:t>requirements.md </a:t>
            </a:r>
            <a:r>
              <a:rPr lang="zh-TW" altLang="en-US" sz="600" dirty="0"/>
              <a:t>與 </a:t>
            </a:r>
            <a:r>
              <a:rPr lang="en-US" altLang="zh-TW" sz="600" dirty="0"/>
              <a:t>design.md </a:t>
            </a:r>
            <a:r>
              <a:rPr lang="zh-TW" altLang="en-US" sz="600" dirty="0"/>
              <a:t>執行開發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標記任務進度，記錄每次提交與變更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任務完成時自動檢查：功能、文件、測試是否合規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每個 </a:t>
            </a:r>
            <a:r>
              <a:rPr lang="en-US" altLang="zh-TW" sz="600" dirty="0"/>
              <a:t>feature </a:t>
            </a:r>
            <a:r>
              <a:rPr lang="zh-TW" altLang="en-US" sz="600" dirty="0"/>
              <a:t>都有 </a:t>
            </a:r>
            <a:r>
              <a:rPr lang="en-US" altLang="zh-TW" sz="600" dirty="0"/>
              <a:t>specs/{</a:t>
            </a:r>
            <a:r>
              <a:rPr lang="zh-TW" altLang="en-US" sz="600" dirty="0"/>
              <a:t>功能名稱</a:t>
            </a:r>
            <a:r>
              <a:rPr lang="en-US" altLang="zh-TW" sz="600" dirty="0"/>
              <a:t>}/ </a:t>
            </a:r>
            <a:r>
              <a:rPr lang="zh-TW" altLang="en-US" sz="600" dirty="0"/>
              <a:t>資料夾，儲存三份文件（</a:t>
            </a:r>
            <a:r>
              <a:rPr lang="en-US" altLang="zh-TW" sz="600" dirty="0"/>
              <a:t>requirements.md</a:t>
            </a:r>
            <a:r>
              <a:rPr lang="zh-TW" altLang="en-US" sz="600" dirty="0"/>
              <a:t>、</a:t>
            </a:r>
            <a:r>
              <a:rPr lang="en-US" altLang="zh-TW" sz="600" dirty="0"/>
              <a:t>design.md</a:t>
            </a:r>
            <a:r>
              <a:rPr lang="zh-TW" altLang="en-US" sz="600" dirty="0"/>
              <a:t>、</a:t>
            </a:r>
            <a:r>
              <a:rPr lang="en-US" altLang="zh-TW" sz="600" dirty="0"/>
              <a:t>tasks.md</a:t>
            </a:r>
            <a:r>
              <a:rPr lang="zh-TW" altLang="en-US" sz="600" dirty="0"/>
              <a:t>）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強調互動確認：用戶審批後才進入下階段，確保溝通一致</a:t>
            </a:r>
          </a:p>
          <a:p>
            <a:endParaRPr lang="zh-TW" altLang="en-US" sz="600" dirty="0"/>
          </a:p>
          <a:p>
            <a:r>
              <a:rPr lang="en-US" altLang="zh-TW" sz="600" dirty="0"/>
              <a:t>【</a:t>
            </a:r>
            <a:r>
              <a:rPr lang="zh-TW" altLang="en-US" sz="600" dirty="0"/>
              <a:t>運作規則</a:t>
            </a:r>
            <a:r>
              <a:rPr lang="en-US" altLang="zh-TW" sz="600" dirty="0"/>
              <a:t>】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過程中，所有討論、產出皆標準</a:t>
            </a:r>
            <a:r>
              <a:rPr lang="en-US" altLang="zh-TW" sz="600" dirty="0"/>
              <a:t>Markdown</a:t>
            </a:r>
            <a:r>
              <a:rPr lang="zh-TW" altLang="en-US" sz="600" dirty="0"/>
              <a:t>格式，方便於 </a:t>
            </a:r>
            <a:r>
              <a:rPr lang="en-US" altLang="zh-TW" sz="600" dirty="0"/>
              <a:t>VS Code</a:t>
            </a:r>
            <a:r>
              <a:rPr lang="zh-TW" altLang="en-US" sz="600" dirty="0"/>
              <a:t>、</a:t>
            </a:r>
            <a:r>
              <a:rPr lang="en-US" altLang="zh-TW" sz="600" dirty="0"/>
              <a:t>Augment Code </a:t>
            </a:r>
            <a:r>
              <a:rPr lang="zh-TW" altLang="en-US" sz="600" dirty="0"/>
              <a:t>編輯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提供階段性回饋，並主動提出風險與優化建議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全程中文對話、回應自然親切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開發與測試需全自動產生對應腳本或測試用例</a:t>
            </a:r>
          </a:p>
          <a:p>
            <a:endParaRPr lang="zh-TW" altLang="en-US" sz="600" dirty="0"/>
          </a:p>
          <a:p>
            <a:r>
              <a:rPr lang="en-US" altLang="zh-TW" sz="600" dirty="0"/>
              <a:t>【</a:t>
            </a:r>
            <a:r>
              <a:rPr lang="zh-TW" altLang="en-US" sz="600" dirty="0"/>
              <a:t>你必須</a:t>
            </a:r>
            <a:r>
              <a:rPr lang="en-US" altLang="zh-TW" sz="600" dirty="0"/>
              <a:t>】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用專案管理專業語言帶領用戶逐步推進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文件欄位必須預留</a:t>
            </a:r>
            <a:r>
              <a:rPr lang="en-US" altLang="zh-TW" sz="600" dirty="0"/>
              <a:t>{</a:t>
            </a:r>
            <a:r>
              <a:rPr lang="zh-TW" altLang="en-US" sz="600" dirty="0"/>
              <a:t>軟體名稱</a:t>
            </a:r>
            <a:r>
              <a:rPr lang="en-US" altLang="zh-TW" sz="600" dirty="0"/>
              <a:t>}</a:t>
            </a:r>
            <a:r>
              <a:rPr lang="zh-TW" altLang="en-US" sz="600" dirty="0"/>
              <a:t>、</a:t>
            </a:r>
            <a:r>
              <a:rPr lang="en-US" altLang="zh-TW" sz="600" dirty="0"/>
              <a:t>{</a:t>
            </a:r>
            <a:r>
              <a:rPr lang="zh-TW" altLang="en-US" sz="600" dirty="0"/>
              <a:t>功能描述</a:t>
            </a:r>
            <a:r>
              <a:rPr lang="en-US" altLang="zh-TW" sz="600" dirty="0"/>
              <a:t>}</a:t>
            </a:r>
            <a:r>
              <a:rPr lang="zh-TW" altLang="en-US" sz="600" dirty="0"/>
              <a:t>讓用戶快速替換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回答簡明，結構清晰，具體到每個步驟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不主動跳過任何階段</a:t>
            </a:r>
          </a:p>
          <a:p>
            <a:r>
              <a:rPr lang="en-US" altLang="zh-TW" sz="600" dirty="0"/>
              <a:t>- </a:t>
            </a:r>
            <a:r>
              <a:rPr lang="zh-TW" altLang="en-US" sz="600" dirty="0"/>
              <a:t>所有流程、文件、測試、回饋皆嚴謹可靠</a:t>
            </a:r>
          </a:p>
          <a:p>
            <a:endParaRPr lang="zh-TW" altLang="en-US" sz="600" dirty="0"/>
          </a:p>
          <a:p>
            <a:r>
              <a:rPr lang="zh-TW" altLang="en-US" sz="600" dirty="0"/>
              <a:t>你的目標是：讓團隊可以最小溝通成本完成高品質的</a:t>
            </a:r>
            <a:r>
              <a:rPr lang="en-US" altLang="zh-TW" sz="600" dirty="0"/>
              <a:t>{</a:t>
            </a:r>
            <a:r>
              <a:rPr lang="zh-TW" altLang="en-US" sz="600" dirty="0"/>
              <a:t>軟體名稱</a:t>
            </a:r>
            <a:r>
              <a:rPr lang="en-US" altLang="zh-TW" sz="600" dirty="0"/>
              <a:t>}</a:t>
            </a:r>
            <a:r>
              <a:rPr lang="zh-TW" altLang="en-US" sz="600" dirty="0"/>
              <a:t>（</a:t>
            </a:r>
            <a:r>
              <a:rPr lang="en-US" altLang="zh-TW" sz="600" dirty="0"/>
              <a:t>{</a:t>
            </a:r>
            <a:r>
              <a:rPr lang="zh-TW" altLang="en-US" sz="600" dirty="0"/>
              <a:t>功能描述</a:t>
            </a:r>
            <a:r>
              <a:rPr lang="en-US" altLang="zh-TW" sz="600" dirty="0"/>
              <a:t>}</a:t>
            </a:r>
            <a:r>
              <a:rPr lang="zh-TW" altLang="en-US" sz="600" dirty="0"/>
              <a:t>）開發、規劃與交付，並且每一階段都有明確標準文件與可追蹤的交付成果。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6E0BCC-7682-F8D7-82AC-187B34FC13E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 flipH="1">
            <a:off x="1931876" y="2132123"/>
            <a:ext cx="958337" cy="455705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7FCBD-4D23-40E2-AF49-3B933629F037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 bwMode="auto">
          <a:xfrm>
            <a:off x="3431704" y="4526821"/>
            <a:ext cx="604857" cy="11585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ED8D900-7D9D-FEF4-6A73-C90C4F0B54FD}"/>
              </a:ext>
            </a:extLst>
          </p:cNvPr>
          <p:cNvSpPr txBox="1"/>
          <p:nvPr/>
        </p:nvSpPr>
        <p:spPr>
          <a:xfrm>
            <a:off x="4105100" y="6550378"/>
            <a:ext cx="184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C654C-54CC-FE95-BFE8-2C4D78DE9703}"/>
              </a:ext>
            </a:extLst>
          </p:cNvPr>
          <p:cNvSpPr txBox="1"/>
          <p:nvPr/>
        </p:nvSpPr>
        <p:spPr>
          <a:xfrm>
            <a:off x="6699079" y="946936"/>
            <a:ext cx="5492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Chat Process:</a:t>
            </a:r>
          </a:p>
          <a:p>
            <a:r>
              <a:rPr lang="zh-TW" altLang="en-US" sz="1400" dirty="0"/>
              <a:t>https://chatgpt.com/share/689197fb-c148-8001-925c-f97b72dfd453</a:t>
            </a:r>
          </a:p>
        </p:txBody>
      </p:sp>
    </p:spTree>
    <p:extLst>
      <p:ext uri="{BB962C8B-B14F-4D97-AF65-F5344CB8AC3E}">
        <p14:creationId xmlns:p14="http://schemas.microsoft.com/office/powerpoint/2010/main" val="2352193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程序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先產出文件定義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由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主導將 需求、設計、任務 三大項目建構出來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5D9C53-82CF-4A44-DF10-0FA695971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7869"/>
              </p:ext>
            </p:extLst>
          </p:nvPr>
        </p:nvGraphicFramePr>
        <p:xfrm>
          <a:off x="911424" y="1406272"/>
          <a:ext cx="11017224" cy="4522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46259969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088115135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542071550"/>
                    </a:ext>
                  </a:extLst>
                </a:gridCol>
              </a:tblGrid>
              <a:tr h="391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需求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requirements.md</a:t>
                      </a:r>
                      <a:endParaRPr lang="zh-TW" altLang="en-US" dirty="0">
                        <a:solidFill>
                          <a:schemeClr val="bg1"/>
                        </a:solidFill>
                        <a:highlight>
                          <a:srgbClr val="0000CC"/>
                        </a:highlight>
                      </a:endParaRPr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設計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design.md</a:t>
                      </a:r>
                      <a:endParaRPr lang="zh-TW" altLang="en-US" dirty="0">
                        <a:solidFill>
                          <a:schemeClr val="bg1"/>
                        </a:solidFill>
                        <a:highlight>
                          <a:srgbClr val="0000CC"/>
                        </a:highlight>
                      </a:endParaRPr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任務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tasks.md</a:t>
                      </a:r>
                      <a:endParaRPr lang="zh-TW" altLang="en-US" dirty="0">
                        <a:solidFill>
                          <a:schemeClr val="bg1"/>
                        </a:solidFill>
                        <a:highlight>
                          <a:srgbClr val="0000CC"/>
                        </a:highlight>
                      </a:endParaRPr>
                    </a:p>
                  </a:txBody>
                  <a:tcPr>
                    <a:solidFill>
                      <a:srgbClr val="00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501545"/>
                  </a:ext>
                </a:extLst>
              </a:tr>
              <a:tr h="4871220">
                <a:tc>
                  <a:txBody>
                    <a:bodyPr/>
                    <a:lstStyle/>
                    <a:p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🎯 项目目标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业务目标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为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开发者提供专业的提示词分析和优化工具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提升用户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应用的输出质量和效率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建立提示词工程的标准化流程和最佳实践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创建可扩展的提示词管理和协作平台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技术目标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构建高性能的提示词分析引擎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实现实时的优化建议系统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支持多种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模型的适配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提供直观易用的用户界面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🔧 功能需求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**提示词分析引擎**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语义分析和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NLP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处理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多维度质量评估算法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实时分析处理能力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**优化建议系统**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基于规则的建议生成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机器学习优化模型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个性化推荐算法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**用户界面**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响应式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直观的数据可视化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流畅的用户交互体验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**数据管理**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用户数据安全存储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提示词历史记录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分析结果缓存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非功能需求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**响应时间**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提示词分析响应时间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3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**并发处理**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1000+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并发用户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**可用性**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系统可用性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99.5%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**扩展性**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支持水平扩展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**数据加密**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传输和存储数据加密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**访问控制**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基于角色的权限管理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**隐私保护**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用户数据隐私保护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**审计日志**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完整的操作审计记录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兼容性需求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**浏览器支持**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Chrome 90+, Firefox 88+, Safari 14+, Edge 90+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**移动端**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响应式设计支持移动设备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RESTful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**数据格式**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格式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📊 成功指标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用户体验指标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**用户满意度**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&gt; 4.5/5.0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**任务完成率**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&gt; 95%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**用户留存率**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月活跃用户留存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80%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**功能使用率**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核心功能使用率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70%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技术性能指标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**响应时间**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平均响应时间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**错误率**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系统错误率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0.1%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**可用性**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系统正常运行时间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99.5%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**扩展性**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倍用户增长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业务指标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**用户增长**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月新增用户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1000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**优化效果**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平均提示词质量提升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30%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**使用频率**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用户平均每周使用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3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**推荐率**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用户推荐率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60%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✅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验收标准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功能验收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所有用户故事的验收标准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核心功能端到端测试通过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用户界面符合设计规范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接口文档完整且测试通过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性能验收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负载测试达到性能指标要求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安全测试通过所有检查项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兼容性测试覆盖目标平台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可用性测试用户满意度达标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部署验收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生产环境部署成功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监控和告警系统正常运行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备份和恢复流程验证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用户培训和文档交付完成</a:t>
                      </a:r>
                    </a:p>
                    <a:p>
                      <a:pPr algn="ctr"/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🏗 系统架构设计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整体架构概览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系统采用微服务架构，前后端分离设计，支持水平扩展和高可用部署。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架构层次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**表现层**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React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前端应用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网关层**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统一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入口和路由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**业务逻辑层**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zh-TW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FastAPI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微服务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**数据访问层**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ORM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和数据库连接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**数据存储层**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PostgreSQL + Redis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外部服务层**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AI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集成</a:t>
                      </a:r>
                    </a:p>
                    <a:p>
                      <a:b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📊 数据库设计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数据库架构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**主数据库**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PostgreSQL 13+ (ACID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事务支持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**缓存数据库**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Redis 6+ (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高性能缓存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**搜索引擎**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Elasticsearch (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可选，用于全文搜索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b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🎨 用户界面设计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设计原则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**简洁直观**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界面简洁，操作直观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**响应式**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适配各种屏幕尺寸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**一致性**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保持设计语言一致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**可访问性**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支持无障碍访问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主要页面设计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1.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首页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仪表板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**布局**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左侧导航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主内容区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快速分析入口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最近分析历史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性能统计图表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推荐模板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2.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提示词分析页面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**布局**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上下分栏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提示词输入区域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分析选项配置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实时分析结果展示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详细报告下载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3.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优化建议页面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**布局**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左右分栏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原始提示词显示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建议列表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优化后预览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对比分析图表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4.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模板库页面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**布局**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网格布局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搜索和筛选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模板卡片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分类导航</a:t>
                      </a:r>
                    </a:p>
                    <a:p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收藏和评分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UI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组件库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**基础组件**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Button, Input, Select, Modal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**业务组件**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zh-TW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PromptEditor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AnalysisChart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SuggestionCard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**布局组件**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Header, Sidebar, Footer, Container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</a:p>
                    <a:p>
                      <a:b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🔒 安全设计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认证和授权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JWT Token**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无状态认证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RBAC**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基于角色的访问控制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限流**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防止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滥用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全站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加密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数据安全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**数据加密**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敏感数据加密存储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**输入验证**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严格的输入验证和过滤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注入防护**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使用参数化查询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XSS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防护**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输出编码和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CSP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策略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隐私保护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**数据匿名化**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分析数据匿名化处理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**访问日志**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完整的访问审计日志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**数据备份**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定期数据备份和恢复测试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GDPR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合规**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符合数据保护法规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📈 性能优化设计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缓存策略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热点数据缓存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CDN**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静态资源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CDN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加速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**浏览器缓存**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合理的缓存策略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**数据库查询优化**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索引优化和查询优化</a:t>
                      </a:r>
                    </a:p>
                    <a:p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扩展性设计</a:t>
                      </a: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**微服务架构**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服务独立扩展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**负载均衡**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多实例负载均衡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**数据库分片**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支持数据库水平分片</a:t>
                      </a:r>
                    </a:p>
                    <a:p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**异步处理**</a:t>
                      </a:r>
                      <a:r>
                        <a:rPr lang="en-US" altLang="zh-TW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耗时任务异步处理</a:t>
                      </a:r>
                      <a:br>
                        <a:rPr lang="zh-TW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zh-TW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Enhance Prompt Engineer -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任务分解文档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🎯 项目里程碑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Phase 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基础架构搭建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(Week 1-2)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开发环境配置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数据库设计和初始化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基础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框架搭建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前端项目初始化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Phase 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核心功能开发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(Week 3-6)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提示词分析引擎开发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优化建议系统开发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用户认证和权限管理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基础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组件开发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Phase 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高级功能开发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(Week 7-10)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模板库管理系统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性能监控面板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数据可视化组件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移动端适配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Phase 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测试和优化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(Week 11-12)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功能测试和性能测试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安全测试和漏洞修复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用户体验优化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部署和上线准备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📋 详细任务分解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🏗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基础架构搭建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1.1: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DevOps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(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最高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Docker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PostgreSQL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数据库安装配置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Redis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缓存服务配置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Python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虚拟环境设置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Node.js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开发环境配置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所有开发者能够在本地成功启动完整开发环境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数据库连接正常，能够执行基本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前后端服务能够正常通信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环境配置文档完整且可复现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1.2: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数据库设计和初始化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1.1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设计用户相关表结构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设计提示词和分析结果表结构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设计模板和优化建议表结构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创建数据库迁移脚本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初始化测试数据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所有表结构符合设计文档要求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数据库索引优化完成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迁移脚本能够正确执行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测试数据覆盖主要使用场景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1.3: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框架搭建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1.2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项目结构搭建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ORM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SQLAlchemy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路由和中间件配置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错误处理和日志系统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文档自动生成配置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框架能够正常启动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数据库连接池配置正确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文档自动生成且可访问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基础的健康检查接口正常工作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1.4: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前端项目初始化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React + TypeScript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项目搭建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构建工具配置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Ant Design UI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库集成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路由和状态管理配置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开发工具配置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ESLint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Prettier)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前端项目能够正常启动和热重载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UI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组件库正确集成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代码规范检查工具正常工作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基础页面路由配置完成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🔧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核心功能开发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2.1: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用户认证和权限管理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1.3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JWT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认证系统实现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用户注册和登录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密码加密和验证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权限中间件开发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用户信息管理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用户能够成功注册和登录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JWT Token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正确生成和验证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权限控制正确工作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密码安全性符合标准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2.2: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提示词分析引擎开发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(8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2.1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NLP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分析算法实现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多维度评分系统开发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集成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(OpenAI, Anthropic)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分析结果存储和缓存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接口开发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能够对提示词进行多维度分析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分析结果准确性达到预期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响应时间满足性能要求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支持多种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模型切换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2.3: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优化建议系统开发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P1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2.2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建议生成算法开发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规则引擎实现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个性化推荐逻辑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建议应用功能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优化效果评估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能够生成有效的优化建议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建议的准确性和实用性达标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支持个性化建议生成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建议应用功能正常工作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2.4: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基础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组件开发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P1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1.4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登录注册页面开发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主页面布局和导航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提示词输入组件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分析结果展示组件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响应式设计实现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所有基础页面功能正常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UI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设计符合设计规范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响应式布局在各设备正常显示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用户交互体验流畅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🚀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高级功能开发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3.1: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模板库管理系统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全栈工程师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P1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2.4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模板分类和标签系统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模板搜索和筛选功能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模板分享和权限管理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模板使用统计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用户能够创建和管理模板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模板搜索功能准确有效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权限控制正确实现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统计数据准确记录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3.2: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性能监控面板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P2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2.3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实时数据收集系统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监控指标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数据可视化图表组件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告警系统实现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历史数据分析功能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实时监控数据准确显示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图表组件交互性良好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告警功能正常触发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历史趋势分析有效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3.3: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数据可视化组件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P2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3.2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ECharts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图表库集成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分析结果可视化组件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趋势分析图表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对比分析图表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导出功能实现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图表显示准确美观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交互功能完整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导出功能正常工作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性能表现良好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3.4: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移动端适配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P2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3.3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移动端响应式优化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触摸交互优化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移动端性能优化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PWA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移动端测试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在移动设备上显示正常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触摸操作体验良好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加载速度满足要求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PWA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功能正常工作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🧪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测试和优化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4.1: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功能测试和性能测试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全团队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3.4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单元测试编写和执行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集成测试设计和执行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端到端测试自动化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性能压力测试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兼容性测试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测试覆盖率达到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以上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所有功能测试通过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性能指标满足要求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兼容性测试通过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4.2: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安全测试和漏洞修复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4.1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安全漏洞扫描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渗透测试执行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数据安全审计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漏洞修复和验证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安全配置优化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无高危安全漏洞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数据传输和存储安全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访问控制正确实现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安全配置符合标准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4.3: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用户体验优化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前端工程师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UX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P1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4.2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用户体验测试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界面优化和调整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交互流程优化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性能优化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可访问性改进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用户满意度测试通过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界面美观度达标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操作流程简洁高效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可访问性标准符合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#### Task 4.4: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部署和上线准备 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天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**负责人**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DevOps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工程师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**优先级**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P0  </a:t>
                      </a:r>
                    </a:p>
                    <a:p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**依赖**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Task 4.3</a:t>
                      </a: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**子任务**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生产环境配置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CI/CD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流水线搭建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监控和日志系统部署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备份和恢复策略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上线检查清单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**验收标准**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生产环境稳定运行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自动化部署流程正常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监控告警正常工作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]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备份恢复测试通过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📊 风险评估和缓解策略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高风险项目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集成复杂性**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风险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调用失败、响应时间过长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缓解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实现重试机制、备用模型、缓存策略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**性能要求达标困难**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风险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分析响应时间超过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秒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缓解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算法优化、异步处理、缓存优化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**数据安全和隐私保护**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风险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用户数据泄露、隐私违规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缓解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加密存储、访问控制、合规审计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中等风险项目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**前端兼容性问题**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风险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不同浏览器显示异常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缓解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充分测试、渐进增强、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polyfill</a:t>
                      </a:r>
                      <a:endParaRPr lang="en-US" altLang="zh-CN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**第三方依赖更新**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风险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依赖库版本冲突、安全漏洞</a:t>
                      </a:r>
                    </a:p>
                    <a:p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缓解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版本锁定、定期更新、安全扫描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📈 测试策略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测试类型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**单元测试**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覆盖率 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80%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**集成测试**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API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接口测试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**端到端测试**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关键用户流程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**性能测试**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负载和压力测试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**安全测试**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漏洞扫描和渗透测试</a:t>
                      </a:r>
                    </a:p>
                    <a:p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测试工具</a:t>
                      </a: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**后端**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pytest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pytest-cov</a:t>
                      </a:r>
                      <a:endParaRPr lang="en-US" altLang="zh-CN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**前端**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zh-CN" sz="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Vitest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Testing Library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CN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Postman, Newman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**性能**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Locust, Apache Bench</a:t>
                      </a:r>
                    </a:p>
                    <a:p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**安全**</a:t>
                      </a:r>
                      <a:r>
                        <a:rPr lang="en-US" altLang="zh-CN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OWASP ZAP, Bandit</a:t>
                      </a:r>
                      <a:br>
                        <a:rPr lang="zh-CN" altLang="en-US" sz="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zh-CN" alt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06823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4507E-FE4F-75B1-5F6C-73EA3809D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195646"/>
              </p:ext>
            </p:extLst>
          </p:nvPr>
        </p:nvGraphicFramePr>
        <p:xfrm>
          <a:off x="2890213" y="249289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608" imgH="806335" progId="Package">
                  <p:embed/>
                </p:oleObj>
              </mc:Choice>
              <mc:Fallback>
                <p:oleObj name="Packager Shell Object" showAsIcon="1" r:id="rId3" imgW="914608" imgH="80633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213" y="249289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5939D94-DCA7-F662-6F00-10947102E7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475270"/>
              </p:ext>
            </p:extLst>
          </p:nvPr>
        </p:nvGraphicFramePr>
        <p:xfrm>
          <a:off x="6495030" y="249289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608" imgH="806335" progId="Package">
                  <p:embed/>
                </p:oleObj>
              </mc:Choice>
              <mc:Fallback>
                <p:oleObj name="Packager Shell Object" showAsIcon="1" r:id="rId5" imgW="914608" imgH="80633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5030" y="249289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CCDDEE0-17A0-8FC3-ED24-2F94625B7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7195"/>
              </p:ext>
            </p:extLst>
          </p:nvPr>
        </p:nvGraphicFramePr>
        <p:xfrm>
          <a:off x="10688725" y="249289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914608" imgH="806335" progId="Package">
                  <p:embed/>
                </p:oleObj>
              </mc:Choice>
              <mc:Fallback>
                <p:oleObj name="Packager Shell Object" showAsIcon="1" r:id="rId7" imgW="914608" imgH="80633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88725" y="249289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9748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先產出文件定義 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由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主導將 需求、設計、任務 三大項目建構出來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12EFD-D83C-EB26-D589-2A27E0BB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96723"/>
            <a:ext cx="2857647" cy="4426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20D3C-7D63-BC3A-13CA-71ABDD5E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071" y="1496723"/>
            <a:ext cx="2857647" cy="4737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51737-875C-B45B-2DBD-A8018805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718" y="1496723"/>
            <a:ext cx="2698889" cy="4864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ED26C-9F4F-C329-FDA6-D7BBD4CDE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786" y="1496723"/>
            <a:ext cx="2851297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53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</a:rPr>
              <a:t>準備階段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執行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Phase 1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1.1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環境配置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7D689-17CE-7816-100A-4B561386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499"/>
            <a:ext cx="2768742" cy="4610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3A217-4DA4-5DE0-EB8B-34435578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166" y="1406273"/>
            <a:ext cx="2857647" cy="4280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79483-B5EE-533A-BB33-6119CBD73A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795"/>
          <a:stretch/>
        </p:blipFill>
        <p:spPr>
          <a:xfrm>
            <a:off x="6516511" y="1406273"/>
            <a:ext cx="2730640" cy="3678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496F09-BE91-FF11-9BAA-EC2B91D23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151" y="1406273"/>
            <a:ext cx="2863997" cy="1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00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執行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1.2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1.2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數據庫設計和初始化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BEB01-31D5-555F-42A5-D2A78C36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06273"/>
            <a:ext cx="2660787" cy="4400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4E99C-1A07-75B7-7909-20E2C0076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11" y="1406273"/>
            <a:ext cx="2667137" cy="4051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A55CB-8836-CAF7-82E0-5F8426F0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998" y="1416963"/>
            <a:ext cx="2730640" cy="3956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7E048-C445-ECAE-93BA-D6B5C4B4A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638" y="1416963"/>
            <a:ext cx="2730640" cy="9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05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9EAB-32EB-1EE4-0397-0097BBE0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>
            <a:extLst>
              <a:ext uri="{FF2B5EF4-FFF2-40B4-BE49-F238E27FC236}">
                <a16:creationId xmlns:a16="http://schemas.microsoft.com/office/drawing/2014/main" id="{C23C6728-2253-FF37-76A2-FA18890B2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759942"/>
            <a:ext cx="11521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1775" lvl="2" indent="-231775" eaLnBrk="0" hangingPunct="0">
              <a:buFont typeface="Wingdings" pitchFamily="2" charset="2"/>
              <a:buChar char="q"/>
            </a:pP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全自動開發</a:t>
            </a:r>
            <a:r>
              <a:rPr lang="en-US" altLang="zh-TW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Enhance_Prompt_Engineer</a:t>
            </a:r>
            <a:r>
              <a:rPr lang="zh-TW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過程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50862" lvl="2" indent="-285750">
              <a:buFont typeface="Wingdings" panose="05000000000000000000" pitchFamily="2" charset="2"/>
              <a:buChar char="Ø"/>
              <a:defRPr/>
            </a:pP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執行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1.3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1.3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基礎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API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框架搭建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執行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1.4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完成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 1.4</a:t>
            </a:r>
            <a:r>
              <a:rPr lang="zh-TW" altLang="en-US" spc="-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前端項目初始化</a:t>
            </a:r>
            <a:r>
              <a:rPr lang="en-US" altLang="zh-TW" spc="-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0605F-4DC9-2702-6B14-F0779691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13" y="78546"/>
            <a:ext cx="6411573" cy="7647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Augment Code</a:t>
            </a:r>
            <a:r>
              <a:rPr kumimoji="1" lang="zh-TW" altLang="en-US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800" b="1" kern="1200" dirty="0">
                <a:solidFill>
                  <a:srgbClr val="000099"/>
                </a:solidFill>
                <a:latin typeface="Arial" pitchFamily="34" charset="0"/>
                <a:ea typeface="新細明體" panose="02020500000000000000" pitchFamily="18" charset="-120"/>
                <a:cs typeface="+mn-cs"/>
              </a:rPr>
              <a:t>POC</a:t>
            </a:r>
            <a:endParaRPr kumimoji="1" lang="zh-TW" altLang="en-US" sz="2800" b="1" kern="1200" dirty="0">
              <a:solidFill>
                <a:srgbClr val="000099"/>
              </a:solidFill>
              <a:latin typeface="Arial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33">
            <a:extLst>
              <a:ext uri="{FF2B5EF4-FFF2-40B4-BE49-F238E27FC236}">
                <a16:creationId xmlns:a16="http://schemas.microsoft.com/office/drawing/2014/main" id="{7C3C399A-D9BF-9421-E49E-68421196ADC5}"/>
              </a:ext>
            </a:extLst>
          </p:cNvPr>
          <p:cNvSpPr/>
          <p:nvPr/>
        </p:nvSpPr>
        <p:spPr>
          <a:xfrm>
            <a:off x="9798852" y="74990"/>
            <a:ext cx="2057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/>
                <a:ea typeface="宋体"/>
                <a:cs typeface="Times New Roman" panose="02020603050405020304" pitchFamily="18" charset="0"/>
              </a:rPr>
              <a:t>Corp IT</a:t>
            </a:r>
            <a:endParaRPr lang="zh-CN" altLang="en-US" sz="1600" dirty="0">
              <a:solidFill>
                <a:srgbClr val="000000"/>
              </a:solidFill>
              <a:latin typeface="Arial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2CA2C1-C2DE-A908-910F-3F367FCB7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33BAF9-1E99-4B7E-AD9B-9F2B1EC2E46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BCC64-A4C5-B321-5617-CE72F33F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86249"/>
            <a:ext cx="2717940" cy="4330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9801A0-B2D7-3A88-1DD2-DA6B744DA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364" y="1386249"/>
            <a:ext cx="2686188" cy="39689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E626C9-6076-5F35-214C-0D3E6A2C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050" y="1386249"/>
            <a:ext cx="2756042" cy="4426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37F80D-0C70-76CC-1F94-B3B25F47B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581" y="1379321"/>
            <a:ext cx="2629035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5436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37_powerpoint template-tpv-06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TPV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owerpoint template-tpv-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-tpv-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-tpv-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-tpv-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-tpv-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-tpv-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-tpv-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eport_Template" id="{13B250D5-EC41-40F9-8634-4BD6EC57955C}" vid="{3F924F6A-0978-4AF1-99C8-48CD84EC5A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4B556DFCA148488021F9924522B1E6" ma:contentTypeVersion="17" ma:contentTypeDescription="Create a new document." ma:contentTypeScope="" ma:versionID="ef8d9bc98c1d53dd6d6c4896f92e44c4">
  <xsd:schema xmlns:xsd="http://www.w3.org/2001/XMLSchema" xmlns:xs="http://www.w3.org/2001/XMLSchema" xmlns:p="http://schemas.microsoft.com/office/2006/metadata/properties" xmlns:ns3="20eac5b4-ba90-46ac-853a-d75efd6130d5" xmlns:ns4="9f8a3c3b-f6d2-4bd1-b395-f22fac9ffc57" targetNamespace="http://schemas.microsoft.com/office/2006/metadata/properties" ma:root="true" ma:fieldsID="927b6118c60a233ae0f50e486a055a44" ns3:_="" ns4:_="">
    <xsd:import namespace="20eac5b4-ba90-46ac-853a-d75efd6130d5"/>
    <xsd:import namespace="9f8a3c3b-f6d2-4bd1-b395-f22fac9ffc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ac5b4-ba90-46ac-853a-d75efd613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a3c3b-f6d2-4bd1-b395-f22fac9ffc5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eac5b4-ba90-46ac-853a-d75efd6130d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7C8E50-A256-41C9-8A0D-7B8D276C71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ac5b4-ba90-46ac-853a-d75efd6130d5"/>
    <ds:schemaRef ds:uri="9f8a3c3b-f6d2-4bd1-b395-f22fac9ffc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07A6A-A633-412E-B6BA-073385F6C4BA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f8a3c3b-f6d2-4bd1-b395-f22fac9ffc57"/>
    <ds:schemaRef ds:uri="20eac5b4-ba90-46ac-853a-d75efd6130d5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FF899EA-D4D3-416A-97B6-84176DF954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103107</TotalTime>
  <Words>8470</Words>
  <Application>Microsoft Office PowerPoint</Application>
  <PresentationFormat>Widescreen</PresentationFormat>
  <Paragraphs>665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微軟正黑體</vt:lpstr>
      <vt:lpstr>Arial</vt:lpstr>
      <vt:lpstr>Calibri</vt:lpstr>
      <vt:lpstr>Times New Roman</vt:lpstr>
      <vt:lpstr>Wingdings</vt:lpstr>
      <vt:lpstr>37_powerpoint template-tpv-06</vt:lpstr>
      <vt:lpstr>Bitmap Image</vt:lpstr>
      <vt:lpstr>Packager Shell Object</vt:lpstr>
      <vt:lpstr>AI LLM POC</vt:lpstr>
      <vt:lpstr>AI LLM POC</vt:lpstr>
      <vt:lpstr>Augment Code Learning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POC</vt:lpstr>
      <vt:lpstr>Augment Code Cost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Gino Zeng 曾煜</dc:creator>
  <cp:lastModifiedBy>Jacky Zou 鄒嘉駿</cp:lastModifiedBy>
  <cp:revision>1459</cp:revision>
  <dcterms:created xsi:type="dcterms:W3CDTF">2023-07-08T09:33:35Z</dcterms:created>
  <dcterms:modified xsi:type="dcterms:W3CDTF">2025-08-05T07:25:20Z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0x010100B14B556DFCA148488021F9924522B1E6</vt:lpwstr>
  </property>
</Properties>
</file>